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1" r:id="rId5"/>
    <p:sldId id="2147478415" r:id="rId6"/>
    <p:sldId id="284" r:id="rId7"/>
    <p:sldId id="293" r:id="rId8"/>
    <p:sldId id="2147478418" r:id="rId9"/>
    <p:sldId id="2147478424" r:id="rId10"/>
    <p:sldId id="2147478425" r:id="rId11"/>
    <p:sldId id="2147478423" r:id="rId12"/>
    <p:sldId id="2147478417" r:id="rId13"/>
    <p:sldId id="295" r:id="rId14"/>
    <p:sldId id="298" r:id="rId15"/>
    <p:sldId id="300" r:id="rId16"/>
    <p:sldId id="296" r:id="rId17"/>
    <p:sldId id="294" r:id="rId18"/>
    <p:sldId id="2147478414" r:id="rId19"/>
    <p:sldId id="277" r:id="rId20"/>
    <p:sldId id="2147478411" r:id="rId21"/>
    <p:sldId id="2147478413" r:id="rId22"/>
    <p:sldId id="2147478410" r:id="rId23"/>
    <p:sldId id="2147478412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F51"/>
    <a:srgbClr val="C7901B"/>
    <a:srgbClr val="F6EA87"/>
    <a:srgbClr val="00A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0D47C-611A-4C63-A5EB-FE846F4DCF9A}" v="1" dt="2025-05-29T05:07:04.99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0131" autoAdjust="0"/>
  </p:normalViewPr>
  <p:slideViewPr>
    <p:cSldViewPr snapToGrid="0">
      <p:cViewPr varScale="1">
        <p:scale>
          <a:sx n="58" d="100"/>
          <a:sy n="58" d="100"/>
        </p:scale>
        <p:origin x="1550" y="27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2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7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60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6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54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69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78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7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616A0-D6A7-4056-E4F2-E651A484E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E707D-3FC9-9149-B8CC-B3216B903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A98C3-AF0D-42A6-9987-4937B14A7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F2E0C-C682-D856-4185-915E4C06C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8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A8C1-2E72-FC85-14B6-656FF1834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9D1422-1815-03B0-A423-569253D20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FD311-824A-EC4D-785D-D9607C835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FACTS</a:t>
            </a:r>
            <a:r>
              <a:rPr lang="en-US" dirty="0"/>
              <a:t> – </a:t>
            </a:r>
            <a:r>
              <a:rPr lang="en-US" i="1" dirty="0"/>
              <a:t>Faculty &amp; Curriculum Transformation Sciences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5D0D0-16AA-00AF-CA34-DA782A04A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C4D5-7956-A5A4-C267-D7739346E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781ED-ED4B-4433-1679-F83EE907B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DF65F-9858-3512-C43E-D3C00A69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2C736-6227-C034-D14B-76632A8E4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854E2-CA06-7BE4-16E1-B369130F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1D1184-A5E0-BB13-03DA-BDAAC86E6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CFFAC-D615-3EB1-9E22-1898A649A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78DA2-3DC9-7531-2B67-E8FD8E783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8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74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1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11" Type="http://schemas.openxmlformats.org/officeDocument/2006/relationships/image" Target="../media/image64.jpe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45.sv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sv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6.wdp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svg"/><Relationship Id="rId4" Type="http://schemas.openxmlformats.org/officeDocument/2006/relationships/image" Target="../media/image71.sv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26.svg"/><Relationship Id="rId26" Type="http://schemas.openxmlformats.org/officeDocument/2006/relationships/image" Target="../media/image97.svg"/><Relationship Id="rId21" Type="http://schemas.openxmlformats.org/officeDocument/2006/relationships/image" Target="../media/image92.png"/><Relationship Id="rId34" Type="http://schemas.openxmlformats.org/officeDocument/2006/relationships/image" Target="../media/image71.svg"/><Relationship Id="rId7" Type="http://schemas.openxmlformats.org/officeDocument/2006/relationships/image" Target="../media/image82.png"/><Relationship Id="rId12" Type="http://schemas.openxmlformats.org/officeDocument/2006/relationships/image" Target="../media/image85.svg"/><Relationship Id="rId17" Type="http://schemas.openxmlformats.org/officeDocument/2006/relationships/image" Target="../media/image25.png"/><Relationship Id="rId25" Type="http://schemas.openxmlformats.org/officeDocument/2006/relationships/image" Target="../media/image96.png"/><Relationship Id="rId33" Type="http://schemas.openxmlformats.org/officeDocument/2006/relationships/image" Target="../media/image70.png"/><Relationship Id="rId38" Type="http://schemas.openxmlformats.org/officeDocument/2006/relationships/image" Target="../media/image103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9.svg"/><Relationship Id="rId20" Type="http://schemas.openxmlformats.org/officeDocument/2006/relationships/image" Target="../media/image91.sv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svg"/><Relationship Id="rId11" Type="http://schemas.openxmlformats.org/officeDocument/2006/relationships/image" Target="../media/image84.png"/><Relationship Id="rId24" Type="http://schemas.openxmlformats.org/officeDocument/2006/relationships/image" Target="../media/image95.svg"/><Relationship Id="rId32" Type="http://schemas.openxmlformats.org/officeDocument/2006/relationships/image" Target="../media/image101.svg"/><Relationship Id="rId37" Type="http://schemas.openxmlformats.org/officeDocument/2006/relationships/image" Target="../media/image102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23" Type="http://schemas.openxmlformats.org/officeDocument/2006/relationships/image" Target="../media/image94.png"/><Relationship Id="rId28" Type="http://schemas.openxmlformats.org/officeDocument/2006/relationships/image" Target="../media/image57.svg"/><Relationship Id="rId36" Type="http://schemas.openxmlformats.org/officeDocument/2006/relationships/image" Target="../media/image34.svg"/><Relationship Id="rId10" Type="http://schemas.openxmlformats.org/officeDocument/2006/relationships/image" Target="../media/image47.svg"/><Relationship Id="rId19" Type="http://schemas.openxmlformats.org/officeDocument/2006/relationships/image" Target="../media/image90.png"/><Relationship Id="rId31" Type="http://schemas.openxmlformats.org/officeDocument/2006/relationships/image" Target="../media/image100.png"/><Relationship Id="rId4" Type="http://schemas.microsoft.com/office/2007/relationships/hdphoto" Target="../media/hdphoto7.wdp"/><Relationship Id="rId9" Type="http://schemas.openxmlformats.org/officeDocument/2006/relationships/image" Target="../media/image46.png"/><Relationship Id="rId14" Type="http://schemas.openxmlformats.org/officeDocument/2006/relationships/image" Target="../media/image87.svg"/><Relationship Id="rId22" Type="http://schemas.openxmlformats.org/officeDocument/2006/relationships/image" Target="../media/image93.svg"/><Relationship Id="rId27" Type="http://schemas.openxmlformats.org/officeDocument/2006/relationships/image" Target="../media/image56.png"/><Relationship Id="rId30" Type="http://schemas.openxmlformats.org/officeDocument/2006/relationships/image" Target="../media/image99.svg"/><Relationship Id="rId35" Type="http://schemas.openxmlformats.org/officeDocument/2006/relationships/image" Target="../media/image33.png"/><Relationship Id="rId8" Type="http://schemas.openxmlformats.org/officeDocument/2006/relationships/image" Target="../media/image83.svg"/><Relationship Id="rId3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5.png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6.pn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jpeg"/><Relationship Id="rId5" Type="http://schemas.openxmlformats.org/officeDocument/2006/relationships/image" Target="../media/image107.png"/><Relationship Id="rId10" Type="http://schemas.openxmlformats.org/officeDocument/2006/relationships/image" Target="../media/image112.jpeg"/><Relationship Id="rId4" Type="http://schemas.microsoft.com/office/2007/relationships/hdphoto" Target="../media/hdphoto9.wdp"/><Relationship Id="rId9" Type="http://schemas.openxmlformats.org/officeDocument/2006/relationships/image" Target="../media/image1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10" Type="http://schemas.openxmlformats.org/officeDocument/2006/relationships/image" Target="../media/image124.svg"/><Relationship Id="rId4" Type="http://schemas.openxmlformats.org/officeDocument/2006/relationships/image" Target="../media/image118.sv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20.png"/><Relationship Id="rId3" Type="http://schemas.openxmlformats.org/officeDocument/2006/relationships/image" Target="../media/image19.jpe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microsoft.com/office/2007/relationships/hdphoto" Target="../media/hdphoto4.wdp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microsoft.com/office/2007/relationships/hdphoto" Target="../media/hdphoto5.wdp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 glowing light bulb in sea of unlit bulbs">
            <a:extLst>
              <a:ext uri="{FF2B5EF4-FFF2-40B4-BE49-F238E27FC236}">
                <a16:creationId xmlns:a16="http://schemas.microsoft.com/office/drawing/2014/main" id="{BB7BF2E2-BA2A-1D72-F601-D916EC077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67"/>
          <a:stretch>
            <a:fillRect/>
          </a:stretch>
        </p:blipFill>
        <p:spPr>
          <a:xfrm>
            <a:off x="-93008" y="-27708"/>
            <a:ext cx="12285008" cy="68857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008" y="153955"/>
            <a:ext cx="12285008" cy="2286000"/>
          </a:xfrm>
        </p:spPr>
        <p:txBody>
          <a:bodyPr/>
          <a:lstStyle/>
          <a:p>
            <a:r>
              <a:rPr lang="en-US" sz="8800" b="1" dirty="0"/>
              <a:t>VISION AND STRATEGY</a:t>
            </a:r>
            <a:br>
              <a:rPr lang="en-US" sz="2800" b="1" dirty="0"/>
            </a:br>
            <a:r>
              <a:rPr lang="en-US" sz="2400" b="1" dirty="0"/>
              <a:t>senior director of Analytics, Data Science &amp; Learning Innovation</a:t>
            </a:r>
            <a:endParaRPr lang="en-US" sz="3200" b="1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84FBA474-182D-ABFA-566F-8129C42EDC63}"/>
              </a:ext>
            </a:extLst>
          </p:cNvPr>
          <p:cNvSpPr txBox="1">
            <a:spLocks/>
          </p:cNvSpPr>
          <p:nvPr/>
        </p:nvSpPr>
        <p:spPr>
          <a:xfrm>
            <a:off x="249382" y="5938981"/>
            <a:ext cx="8524009" cy="76506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Lee Duncan</a:t>
            </a:r>
            <a:endParaRPr lang="en-US" sz="2400" b="1" dirty="0"/>
          </a:p>
          <a:p>
            <a:pPr algn="l"/>
            <a:r>
              <a:rPr lang="en-US" sz="1800" b="1" dirty="0"/>
              <a:t>Advanced analytics &amp; ml leader</a:t>
            </a:r>
            <a:endParaRPr lang="en-US" sz="600" b="1" dirty="0"/>
          </a:p>
        </p:txBody>
      </p:sp>
      <p:pic>
        <p:nvPicPr>
          <p:cNvPr id="2050" name="Picture 2" descr="Western Governors University | Palm Beach Tech Assoication">
            <a:extLst>
              <a:ext uri="{FF2B5EF4-FFF2-40B4-BE49-F238E27FC236}">
                <a16:creationId xmlns:a16="http://schemas.microsoft.com/office/drawing/2014/main" id="{25ABF972-2292-0B50-3D4F-0D02750D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204" y1="65833" x2="17315" y2="72037"/>
                        <a14:foregroundMark x1="55741" y1="60463" x2="51944" y2="59352"/>
                        <a14:foregroundMark x1="71944" y1="63148" x2="72407" y2="68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86785">
            <a:off x="6804892" y="4239492"/>
            <a:ext cx="1011382" cy="101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>
            <a:extLst>
              <a:ext uri="{FF2B5EF4-FFF2-40B4-BE49-F238E27FC236}">
                <a16:creationId xmlns:a16="http://schemas.microsoft.com/office/drawing/2014/main" id="{B1C962E8-98DD-C2C5-6D10-90BE0594B86F}"/>
              </a:ext>
            </a:extLst>
          </p:cNvPr>
          <p:cNvSpPr txBox="1">
            <a:spLocks/>
          </p:cNvSpPr>
          <p:nvPr/>
        </p:nvSpPr>
        <p:spPr>
          <a:xfrm>
            <a:off x="310356" y="215900"/>
            <a:ext cx="11571288" cy="53848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experience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F6FF48-708A-1744-B6BF-BDC780F652EB}"/>
              </a:ext>
            </a:extLst>
          </p:cNvPr>
          <p:cNvSpPr/>
          <p:nvPr/>
        </p:nvSpPr>
        <p:spPr>
          <a:xfrm>
            <a:off x="1025921" y="3248025"/>
            <a:ext cx="3194050" cy="3619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1994 - 2004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32502E0-6D8C-2B1C-9EB8-3BE1E062C6FC}"/>
              </a:ext>
            </a:extLst>
          </p:cNvPr>
          <p:cNvSpPr/>
          <p:nvPr/>
        </p:nvSpPr>
        <p:spPr>
          <a:xfrm>
            <a:off x="4349749" y="3248025"/>
            <a:ext cx="3194050" cy="3619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2004 - 2014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2D7313A-C9C8-B605-E871-3EF1829458AC}"/>
              </a:ext>
            </a:extLst>
          </p:cNvPr>
          <p:cNvSpPr/>
          <p:nvPr/>
        </p:nvSpPr>
        <p:spPr>
          <a:xfrm>
            <a:off x="7673577" y="3248025"/>
            <a:ext cx="3194050" cy="361950"/>
          </a:xfrm>
          <a:prstGeom prst="rect">
            <a:avLst/>
          </a:prstGeom>
          <a:solidFill>
            <a:srgbClr val="00A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2014 - Present</a:t>
            </a: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F9C6DC31-AF3B-8AF1-AACA-63934AA5D2EF}"/>
              </a:ext>
            </a:extLst>
          </p:cNvPr>
          <p:cNvSpPr/>
          <p:nvPr/>
        </p:nvSpPr>
        <p:spPr>
          <a:xfrm rot="16200000">
            <a:off x="5584826" y="-829867"/>
            <a:ext cx="723900" cy="9841707"/>
          </a:xfrm>
          <a:prstGeom prst="leftBrace">
            <a:avLst>
              <a:gd name="adj1" fmla="val 8333"/>
              <a:gd name="adj2" fmla="val 1675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10F7C9CC-AFAC-52B8-99F8-D681ADD97476}"/>
              </a:ext>
            </a:extLst>
          </p:cNvPr>
          <p:cNvSpPr/>
          <p:nvPr/>
        </p:nvSpPr>
        <p:spPr>
          <a:xfrm rot="16200000">
            <a:off x="7246740" y="1313058"/>
            <a:ext cx="723900" cy="6517879"/>
          </a:xfrm>
          <a:prstGeom prst="leftBrace">
            <a:avLst>
              <a:gd name="adj1" fmla="val 8333"/>
              <a:gd name="adj2" fmla="val 2489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E89B94F5-5356-6711-827A-246D00E036DD}"/>
              </a:ext>
            </a:extLst>
          </p:cNvPr>
          <p:cNvSpPr/>
          <p:nvPr/>
        </p:nvSpPr>
        <p:spPr>
          <a:xfrm rot="16200000">
            <a:off x="8856465" y="3403794"/>
            <a:ext cx="723900" cy="3298429"/>
          </a:xfrm>
          <a:prstGeom prst="leftBrace">
            <a:avLst>
              <a:gd name="adj1" fmla="val 8333"/>
              <a:gd name="adj2" fmla="val 4945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E6EFBA-3FFC-8CFB-37F4-771AADE78F35}"/>
              </a:ext>
            </a:extLst>
          </p:cNvPr>
          <p:cNvSpPr txBox="1"/>
          <p:nvPr/>
        </p:nvSpPr>
        <p:spPr>
          <a:xfrm>
            <a:off x="1881385" y="4452937"/>
            <a:ext cx="1612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30 Years of </a:t>
            </a:r>
            <a:r>
              <a:rPr lang="en-US" sz="1800" b="1" dirty="0">
                <a:solidFill>
                  <a:srgbClr val="000000"/>
                </a:solidFill>
                <a:latin typeface="Aptos" panose="020B0004020202020204" pitchFamily="34" charset="0"/>
              </a:rPr>
              <a:t>leadership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experience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D0028E-CD63-53ED-450C-1BF32A3BA60C}"/>
              </a:ext>
            </a:extLst>
          </p:cNvPr>
          <p:cNvSpPr txBox="1"/>
          <p:nvPr/>
        </p:nvSpPr>
        <p:spPr>
          <a:xfrm>
            <a:off x="5153025" y="4953294"/>
            <a:ext cx="1612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20 Years of leveraging analytics and A.I.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3741C1-26B5-CC29-D2CF-2F5593ABCEE8}"/>
              </a:ext>
            </a:extLst>
          </p:cNvPr>
          <p:cNvSpPr txBox="1"/>
          <p:nvPr/>
        </p:nvSpPr>
        <p:spPr>
          <a:xfrm>
            <a:off x="8399263" y="5414959"/>
            <a:ext cx="1612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10 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Years in Telecom / Connectivity</a:t>
            </a:r>
            <a:endParaRPr lang="en-US" sz="180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87" name="Graphic 86" descr="Diploma roll with solid fill">
            <a:extLst>
              <a:ext uri="{FF2B5EF4-FFF2-40B4-BE49-F238E27FC236}">
                <a16:creationId xmlns:a16="http://schemas.microsoft.com/office/drawing/2014/main" id="{A171E4DD-F264-DA15-3B02-27DA6F804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19971" y="2082180"/>
            <a:ext cx="371078" cy="37107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ABB6D4E-0C01-1A4E-C0EE-F0C54D5E3B38}"/>
              </a:ext>
            </a:extLst>
          </p:cNvPr>
          <p:cNvSpPr txBox="1"/>
          <p:nvPr/>
        </p:nvSpPr>
        <p:spPr>
          <a:xfrm>
            <a:off x="3832422" y="1728218"/>
            <a:ext cx="1146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ptos" panose="020B0004020202020204" pitchFamily="34" charset="0"/>
              </a:rPr>
              <a:t>B.S., Mathematics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247D01-F59D-5019-41F0-B8D3391FC0BF}"/>
              </a:ext>
            </a:extLst>
          </p:cNvPr>
          <p:cNvCxnSpPr>
            <a:cxnSpLocks/>
          </p:cNvCxnSpPr>
          <p:nvPr/>
        </p:nvCxnSpPr>
        <p:spPr>
          <a:xfrm>
            <a:off x="4413249" y="2480754"/>
            <a:ext cx="0" cy="767271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Graphic 90" descr="Diploma roll with solid fill">
            <a:extLst>
              <a:ext uri="{FF2B5EF4-FFF2-40B4-BE49-F238E27FC236}">
                <a16:creationId xmlns:a16="http://schemas.microsoft.com/office/drawing/2014/main" id="{3571433D-48E3-3DD4-48A3-3796EBEC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80521" y="2082180"/>
            <a:ext cx="371078" cy="37107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EDC3028-5543-3B88-2FD3-FD48A1B63952}"/>
              </a:ext>
            </a:extLst>
          </p:cNvPr>
          <p:cNvSpPr txBox="1"/>
          <p:nvPr/>
        </p:nvSpPr>
        <p:spPr>
          <a:xfrm>
            <a:off x="5700710" y="1543292"/>
            <a:ext cx="1146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ptos" panose="020B0004020202020204" pitchFamily="34" charset="0"/>
              </a:rPr>
              <a:t>Master of Statistics,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Aptos" panose="020B0004020202020204" pitchFamily="34" charset="0"/>
              </a:rPr>
              <a:t>Business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E40AD8A-0B9B-1237-B0A2-21CBBB8DB663}"/>
              </a:ext>
            </a:extLst>
          </p:cNvPr>
          <p:cNvCxnSpPr>
            <a:cxnSpLocks/>
          </p:cNvCxnSpPr>
          <p:nvPr/>
        </p:nvCxnSpPr>
        <p:spPr>
          <a:xfrm>
            <a:off x="6266060" y="2475282"/>
            <a:ext cx="7739" cy="768096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35D8C72C-5F7E-0A42-AC2B-89B3FEDA8D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8"/>
          <a:stretch/>
        </p:blipFill>
        <p:spPr bwMode="auto">
          <a:xfrm>
            <a:off x="5093099" y="2917333"/>
            <a:ext cx="885425" cy="310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5" name="Picture 94" descr="See the source image">
            <a:extLst>
              <a:ext uri="{FF2B5EF4-FFF2-40B4-BE49-F238E27FC236}">
                <a16:creationId xmlns:a16="http://schemas.microsoft.com/office/drawing/2014/main" id="{98DFE9AA-94CF-307F-9D0B-638AB483CB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36" y="1000515"/>
            <a:ext cx="595706" cy="57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7CE157C-19EA-F3B3-7532-BC7C9CC6FF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79" y="984248"/>
            <a:ext cx="47561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University of Utah Logo | University of utah, University logo, Vector logo">
            <a:extLst>
              <a:ext uri="{FF2B5EF4-FFF2-40B4-BE49-F238E27FC236}">
                <a16:creationId xmlns:a16="http://schemas.microsoft.com/office/drawing/2014/main" id="{7EFA354F-E281-032C-B713-2EC9382B3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693" y="1192499"/>
            <a:ext cx="717549" cy="53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University of Utah Logo | University of utah, University logo, Vector logo">
            <a:extLst>
              <a:ext uri="{FF2B5EF4-FFF2-40B4-BE49-F238E27FC236}">
                <a16:creationId xmlns:a16="http://schemas.microsoft.com/office/drawing/2014/main" id="{0E8C9A2D-52A9-F0DE-DD33-138D5C1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924" y="1041025"/>
            <a:ext cx="717549" cy="53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ertz Car Rentals - Apps on Google Play">
            <a:extLst>
              <a:ext uri="{FF2B5EF4-FFF2-40B4-BE49-F238E27FC236}">
                <a16:creationId xmlns:a16="http://schemas.microsoft.com/office/drawing/2014/main" id="{3DF333C3-1B50-6E38-0834-F5594678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9" y="2383874"/>
            <a:ext cx="466330" cy="46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T&amp;T Logo - PNG y Vector">
            <a:extLst>
              <a:ext uri="{FF2B5EF4-FFF2-40B4-BE49-F238E27FC236}">
                <a16:creationId xmlns:a16="http://schemas.microsoft.com/office/drawing/2014/main" id="{7F3B44FA-4406-045D-22A5-BF9B67CA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31" y="1560999"/>
            <a:ext cx="1567965" cy="156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orking at Utah Transit Authority: 116 Reviews | Indeed.com">
            <a:extLst>
              <a:ext uri="{FF2B5EF4-FFF2-40B4-BE49-F238E27FC236}">
                <a16:creationId xmlns:a16="http://schemas.microsoft.com/office/drawing/2014/main" id="{B3C893B9-740F-2007-6B01-80F5D9763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01" y="2321628"/>
            <a:ext cx="595705" cy="5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PS Airlines - Wikipedia">
            <a:extLst>
              <a:ext uri="{FF2B5EF4-FFF2-40B4-BE49-F238E27FC236}">
                <a16:creationId xmlns:a16="http://schemas.microsoft.com/office/drawing/2014/main" id="{00DCF749-554D-FE4A-8358-77F9CC18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59" y="2372012"/>
            <a:ext cx="574674" cy="68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HL Logo: valor, história, PNG">
            <a:extLst>
              <a:ext uri="{FF2B5EF4-FFF2-40B4-BE49-F238E27FC236}">
                <a16:creationId xmlns:a16="http://schemas.microsoft.com/office/drawing/2014/main" id="{1A44AC3E-7C6B-845A-2D75-0317BD69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819" y="2372012"/>
            <a:ext cx="1218982" cy="68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2759A58F-E9AF-53BD-E4A7-500870395CBF}"/>
              </a:ext>
            </a:extLst>
          </p:cNvPr>
          <p:cNvSpPr txBox="1"/>
          <p:nvPr/>
        </p:nvSpPr>
        <p:spPr>
          <a:xfrm>
            <a:off x="7673577" y="1170492"/>
            <a:ext cx="332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Dozens of certifications / nanodegrees.</a:t>
            </a:r>
            <a:endParaRPr lang="en-US" sz="14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289D923-A753-31BE-80C2-0B1C53B6CBB6}"/>
              </a:ext>
            </a:extLst>
          </p:cNvPr>
          <p:cNvSpPr txBox="1"/>
          <p:nvPr/>
        </p:nvSpPr>
        <p:spPr>
          <a:xfrm>
            <a:off x="1342181" y="992240"/>
            <a:ext cx="24902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Shipping industry leadership.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Started as labor. Several promotions in ten years.</a:t>
            </a:r>
          </a:p>
          <a:p>
            <a:pPr algn="ctr"/>
            <a:r>
              <a:rPr lang="en-US" sz="140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$30M budget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250 FTE</a:t>
            </a:r>
            <a:endParaRPr lang="en-US" sz="140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ABECAC4-1E70-A554-A548-E01E1EE15D1E}"/>
              </a:ext>
            </a:extLst>
          </p:cNvPr>
          <p:cNvSpPr txBox="1"/>
          <p:nvPr/>
        </p:nvSpPr>
        <p:spPr>
          <a:xfrm>
            <a:off x="9620723" y="1672101"/>
            <a:ext cx="1313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Two promotions.</a:t>
            </a:r>
            <a:endParaRPr lang="en-US" sz="14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D44678E-3A54-FA47-E0EA-4DEA531D8A4B}"/>
              </a:ext>
            </a:extLst>
          </p:cNvPr>
          <p:cNvSpPr txBox="1"/>
          <p:nvPr/>
        </p:nvSpPr>
        <p:spPr>
          <a:xfrm>
            <a:off x="9620723" y="2271240"/>
            <a:ext cx="1313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Billions in value.</a:t>
            </a:r>
            <a:endParaRPr lang="en-US" sz="14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CDF0515-1D09-555F-F75E-6331E0D9D86F}"/>
              </a:ext>
            </a:extLst>
          </p:cNvPr>
          <p:cNvSpPr txBox="1"/>
          <p:nvPr/>
        </p:nvSpPr>
        <p:spPr>
          <a:xfrm>
            <a:off x="7655043" y="1687575"/>
            <a:ext cx="13139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Founded, developed, and grew several data science teams.</a:t>
            </a:r>
            <a:endParaRPr lang="en-US" sz="14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34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7041CD3-EE59-2450-A9F4-33CF84CBDCAC}"/>
              </a:ext>
            </a:extLst>
          </p:cNvPr>
          <p:cNvGrpSpPr/>
          <p:nvPr/>
        </p:nvGrpSpPr>
        <p:grpSpPr>
          <a:xfrm>
            <a:off x="0" y="-1049698"/>
            <a:ext cx="12192000" cy="12687309"/>
            <a:chOff x="0" y="-1049698"/>
            <a:chExt cx="12192000" cy="12687309"/>
          </a:xfrm>
        </p:grpSpPr>
        <p:pic>
          <p:nvPicPr>
            <p:cNvPr id="6" name="Picture 5" descr="White and black robot hands">
              <a:extLst>
                <a:ext uri="{FF2B5EF4-FFF2-40B4-BE49-F238E27FC236}">
                  <a16:creationId xmlns:a16="http://schemas.microsoft.com/office/drawing/2014/main" id="{C4B5494F-6AF1-2096-FB0D-8E8D63FB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049698"/>
              <a:ext cx="12192000" cy="6341373"/>
            </a:xfrm>
            <a:prstGeom prst="rect">
              <a:avLst/>
            </a:prstGeom>
          </p:spPr>
        </p:pic>
        <p:pic>
          <p:nvPicPr>
            <p:cNvPr id="7" name="Picture 6" descr="White and black robot hands">
              <a:extLst>
                <a:ext uri="{FF2B5EF4-FFF2-40B4-BE49-F238E27FC236}">
                  <a16:creationId xmlns:a16="http://schemas.microsoft.com/office/drawing/2014/main" id="{06DC1670-BBF7-3083-FE77-4BB6CC7E7DDE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291675"/>
              <a:ext cx="12192000" cy="634593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56" y="215900"/>
            <a:ext cx="11571288" cy="538480"/>
          </a:xfrm>
          <a:noFill/>
        </p:spPr>
        <p:txBody>
          <a:bodyPr>
            <a:noAutofit/>
          </a:bodyPr>
          <a:lstStyle/>
          <a:p>
            <a:pPr algn="l"/>
            <a:r>
              <a:rPr lang="en-US" b="1" dirty="0"/>
              <a:t>Key skills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035E2-49CE-5521-562A-82C89E717DFF}"/>
              </a:ext>
            </a:extLst>
          </p:cNvPr>
          <p:cNvSpPr txBox="1"/>
          <p:nvPr/>
        </p:nvSpPr>
        <p:spPr>
          <a:xfrm>
            <a:off x="3175728" y="1026285"/>
            <a:ext cx="2920272" cy="316508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Quantitative</a:t>
            </a:r>
            <a:endParaRPr lang="en-US" sz="20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24B51-5251-74A2-C590-461F45FF2E33}"/>
              </a:ext>
            </a:extLst>
          </p:cNvPr>
          <p:cNvSpPr txBox="1"/>
          <p:nvPr/>
        </p:nvSpPr>
        <p:spPr>
          <a:xfrm>
            <a:off x="6096000" y="1026285"/>
            <a:ext cx="2920272" cy="316508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</a:rPr>
              <a:t>Qualitative</a:t>
            </a:r>
            <a:endParaRPr lang="en-US" sz="20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BFE50-16F7-B369-48BE-823C35BD5425}"/>
              </a:ext>
            </a:extLst>
          </p:cNvPr>
          <p:cNvSpPr txBox="1"/>
          <p:nvPr/>
        </p:nvSpPr>
        <p:spPr>
          <a:xfrm>
            <a:off x="9011578" y="2927654"/>
            <a:ext cx="3180422" cy="827286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Business Leadership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Diplomacy, influence, vision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Team Leadership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Mentoring, motivation, delegation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Strategy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SWOT, scenario planning, QFD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Program Management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Stakeholdering, operating models, resourcing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Project Management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Planning, risk, comms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Communication</a:t>
            </a:r>
            <a:endParaRPr lang="en-US" sz="11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Engagement, reporting, resolution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73D73-6071-3AA5-5FC1-BD14369B9C82}"/>
              </a:ext>
            </a:extLst>
          </p:cNvPr>
          <p:cNvSpPr txBox="1"/>
          <p:nvPr/>
        </p:nvSpPr>
        <p:spPr>
          <a:xfrm>
            <a:off x="4505789" y="3744746"/>
            <a:ext cx="3180422" cy="827286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Master of Statistics in Business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Interdisciplinary Graduate Degree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Synergy between MBA program and Graduate School of Mathematics</a:t>
            </a:r>
          </a:p>
          <a:p>
            <a:pPr algn="ctr"/>
            <a:endParaRPr lang="en-US" sz="16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Six Sigma Black Belt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Applies scientific method to business process improvement</a:t>
            </a:r>
          </a:p>
          <a:p>
            <a:pPr algn="ctr"/>
            <a:endParaRPr lang="en-US" sz="16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F96AB0-1016-03D7-1FC8-502F782E4942}"/>
              </a:ext>
            </a:extLst>
          </p:cNvPr>
          <p:cNvSpPr txBox="1"/>
          <p:nvPr/>
        </p:nvSpPr>
        <p:spPr>
          <a:xfrm>
            <a:off x="310356" y="2927654"/>
            <a:ext cx="3180422" cy="53848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Artificial Intelligence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GOFAI, ML, Generative AI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Machine Learning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Supervised, unsupervised, reinforcement learning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Deep Learning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CNNs, RNNs, GANs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Data and Programming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SQL, NoSQL, Python, VBA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Analytics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Visualization, RCA, exploratory</a:t>
            </a: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Prescriptive </a:t>
            </a:r>
            <a:r>
              <a:rPr lang="en-US" sz="1600" b="1">
                <a:solidFill>
                  <a:srgbClr val="000000"/>
                </a:solidFill>
                <a:latin typeface="Aptos" panose="020B0004020202020204" pitchFamily="34" charset="0"/>
              </a:rPr>
              <a:t>Methods</a:t>
            </a:r>
            <a:endParaRPr lang="en-US" sz="1600" b="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Optimization, simulation</a:t>
            </a:r>
            <a:endParaRPr lang="en-US" sz="1600" b="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Math and Statistics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Inference, time series, DOE</a:t>
            </a:r>
          </a:p>
          <a:p>
            <a:endParaRPr lang="en-US" sz="16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6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17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56" y="215900"/>
            <a:ext cx="11571288" cy="538480"/>
          </a:xfrm>
          <a:noFill/>
        </p:spPr>
        <p:txBody>
          <a:bodyPr>
            <a:noAutofit/>
          </a:bodyPr>
          <a:lstStyle/>
          <a:p>
            <a:pPr algn="l"/>
            <a:r>
              <a:rPr lang="en-US" b="1" dirty="0"/>
              <a:t>SAMPLE OF Achievements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60756-AD0E-27BC-AC90-5AAD04B5FD4C}"/>
              </a:ext>
            </a:extLst>
          </p:cNvPr>
          <p:cNvSpPr txBox="1"/>
          <p:nvPr/>
        </p:nvSpPr>
        <p:spPr>
          <a:xfrm>
            <a:off x="310356" y="874265"/>
            <a:ext cx="3180422" cy="53848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Created generative AI vision for Consumer Mass Markets.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Founded team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. Secured funding for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$500M in generative AI use case value 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with 200% IRR over 5 years.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Shaped vision for Broadband Marketing Advanced Analytics approach. Pitched the idea.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Founded and scaled team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Developed vision for Data, Insights, and Customer Experience Machine Learning.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Founded and scaled team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Founding member of generative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AI Governance and Review Board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, contributing to strategic and ethical oversight.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Founded data science community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. 300+ members. Hackathons, speaker series, learning sessions, communication forums.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9C62F-5F73-9861-6D66-ED03F149D5E2}"/>
              </a:ext>
            </a:extLst>
          </p:cNvPr>
          <p:cNvSpPr txBox="1"/>
          <p:nvPr/>
        </p:nvSpPr>
        <p:spPr>
          <a:xfrm>
            <a:off x="4505789" y="874265"/>
            <a:ext cx="3180422" cy="53848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Directed development of machine learning models delivering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$300M in annual value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, driving improvement in areas such as churn, marketing strategy, and capital expenditure.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Oversaw development of generative AI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call transcript insight extraction 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for over 9 million calls per month, reducing ambiguity in CX and influencing crucial business decisions.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Created innovative Gen AI approach to identify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next best action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Developed genetic algorithm and stochastic simulation for call center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labor optimization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Trimmed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$60M from rental lot labor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 through linear programming models.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8B924-E0E2-BE0E-EA64-379E6F406187}"/>
              </a:ext>
            </a:extLst>
          </p:cNvPr>
          <p:cNvSpPr txBox="1"/>
          <p:nvPr/>
        </p:nvSpPr>
        <p:spPr>
          <a:xfrm>
            <a:off x="8701222" y="874235"/>
            <a:ext cx="3180422" cy="538480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Developed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automated root cause analysis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, accelerating speed to insights. Applied to call center and CX metrics.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Oversaw development of gen AI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agent-based evaluators 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for topline CX metric (NPS).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Developed novel heuristic approach to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balancing queue time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Improved customer sentiment 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using interpretable ML regression models to identify actionable factors.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Rapidly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improved call center queue time 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via analytics, queuing theory, simulation, and optimization.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Developed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automated time series analysis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Developed novel </a:t>
            </a: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genetic programming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 regression model.</a:t>
            </a:r>
          </a:p>
          <a:p>
            <a:endParaRPr lang="en-US" sz="16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7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t"/>
          <a:lstStyle/>
          <a:p>
            <a:r>
              <a:rPr lang="en-US" dirty="0"/>
              <a:t>CASE STUDY: </a:t>
            </a:r>
            <a:r>
              <a:rPr lang="en-US" b="1" dirty="0"/>
              <a:t>FIBER CUSTOMER CHURN MODEL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C92339F-EDD9-895A-D522-74433A00787B}"/>
              </a:ext>
            </a:extLst>
          </p:cNvPr>
          <p:cNvGrpSpPr/>
          <p:nvPr/>
        </p:nvGrpSpPr>
        <p:grpSpPr>
          <a:xfrm>
            <a:off x="839104" y="1789162"/>
            <a:ext cx="10513792" cy="3279676"/>
            <a:chOff x="834779" y="1682644"/>
            <a:chExt cx="10513792" cy="327967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06557C1-1FFE-0069-E75E-65DCBB569E07}"/>
                </a:ext>
              </a:extLst>
            </p:cNvPr>
            <p:cNvGrpSpPr/>
            <p:nvPr/>
          </p:nvGrpSpPr>
          <p:grpSpPr>
            <a:xfrm>
              <a:off x="834779" y="1682644"/>
              <a:ext cx="2075676" cy="3279676"/>
              <a:chOff x="458636" y="1675736"/>
              <a:chExt cx="2075676" cy="327967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B018ACC-2B29-9EA1-2433-23736F2179EC}"/>
                  </a:ext>
                </a:extLst>
              </p:cNvPr>
              <p:cNvGrpSpPr/>
              <p:nvPr/>
            </p:nvGrpSpPr>
            <p:grpSpPr>
              <a:xfrm>
                <a:off x="1129438" y="1675736"/>
                <a:ext cx="734072" cy="827732"/>
                <a:chOff x="1134524" y="1647161"/>
                <a:chExt cx="734072" cy="82773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4E9C2AFC-2581-4BF7-DD34-EFE4E67D7EA1}"/>
                    </a:ext>
                  </a:extLst>
                </p:cNvPr>
                <p:cNvSpPr/>
                <p:nvPr/>
              </p:nvSpPr>
              <p:spPr>
                <a:xfrm>
                  <a:off x="1134524" y="1647161"/>
                  <a:ext cx="250650" cy="827732"/>
                </a:xfrm>
                <a:custGeom>
                  <a:avLst/>
                  <a:gdLst>
                    <a:gd name="connsiteX0" fmla="*/ 250650 w 250650"/>
                    <a:gd name="connsiteY0" fmla="*/ 827732 h 827732"/>
                    <a:gd name="connsiteX1" fmla="*/ 0 w 250650"/>
                    <a:gd name="connsiteY1" fmla="*/ 723910 h 827732"/>
                    <a:gd name="connsiteX2" fmla="*/ 0 w 250650"/>
                    <a:gd name="connsiteY2" fmla="*/ 103823 h 827732"/>
                    <a:gd name="connsiteX3" fmla="*/ 250650 w 250650"/>
                    <a:gd name="connsiteY3" fmla="*/ 0 h 827732"/>
                    <a:gd name="connsiteX4" fmla="*/ 250650 w 250650"/>
                    <a:gd name="connsiteY4" fmla="*/ 827732 h 82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650" h="827732">
                      <a:moveTo>
                        <a:pt x="250650" y="827732"/>
                      </a:moveTo>
                      <a:lnTo>
                        <a:pt x="0" y="723910"/>
                      </a:lnTo>
                      <a:lnTo>
                        <a:pt x="0" y="103823"/>
                      </a:lnTo>
                      <a:lnTo>
                        <a:pt x="250650" y="0"/>
                      </a:lnTo>
                      <a:lnTo>
                        <a:pt x="250650" y="8277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C84F866-FA5F-EB2A-20A6-42EC7CAD1432}"/>
                    </a:ext>
                  </a:extLst>
                </p:cNvPr>
                <p:cNvSpPr/>
                <p:nvPr/>
              </p:nvSpPr>
              <p:spPr>
                <a:xfrm>
                  <a:off x="1423274" y="1854492"/>
                  <a:ext cx="445322" cy="390524"/>
                </a:xfrm>
                <a:custGeom>
                  <a:avLst/>
                  <a:gdLst>
                    <a:gd name="connsiteX0" fmla="*/ 216722 w 445322"/>
                    <a:gd name="connsiteY0" fmla="*/ 0 h 390524"/>
                    <a:gd name="connsiteX1" fmla="*/ 216722 w 445322"/>
                    <a:gd name="connsiteY1" fmla="*/ 119063 h 390524"/>
                    <a:gd name="connsiteX2" fmla="*/ 0 w 445322"/>
                    <a:gd name="connsiteY2" fmla="*/ 119063 h 390524"/>
                    <a:gd name="connsiteX3" fmla="*/ 0 w 445322"/>
                    <a:gd name="connsiteY3" fmla="*/ 271463 h 390524"/>
                    <a:gd name="connsiteX4" fmla="*/ 216722 w 445322"/>
                    <a:gd name="connsiteY4" fmla="*/ 271463 h 390524"/>
                    <a:gd name="connsiteX5" fmla="*/ 216722 w 445322"/>
                    <a:gd name="connsiteY5" fmla="*/ 390525 h 390524"/>
                    <a:gd name="connsiteX6" fmla="*/ 445322 w 445322"/>
                    <a:gd name="connsiteY6" fmla="*/ 195263 h 390524"/>
                    <a:gd name="connsiteX7" fmla="*/ 216722 w 445322"/>
                    <a:gd name="connsiteY7" fmla="*/ 0 h 390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5322" h="390524">
                      <a:moveTo>
                        <a:pt x="216722" y="0"/>
                      </a:moveTo>
                      <a:lnTo>
                        <a:pt x="216722" y="119063"/>
                      </a:lnTo>
                      <a:lnTo>
                        <a:pt x="0" y="119063"/>
                      </a:lnTo>
                      <a:lnTo>
                        <a:pt x="0" y="271463"/>
                      </a:lnTo>
                      <a:lnTo>
                        <a:pt x="216722" y="271463"/>
                      </a:lnTo>
                      <a:lnTo>
                        <a:pt x="216722" y="390525"/>
                      </a:lnTo>
                      <a:lnTo>
                        <a:pt x="445322" y="195263"/>
                      </a:lnTo>
                      <a:lnTo>
                        <a:pt x="216722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4E13EFB-8A04-56FA-5AF6-DEE65057B3EA}"/>
                    </a:ext>
                  </a:extLst>
                </p:cNvPr>
                <p:cNvSpPr/>
                <p:nvPr/>
              </p:nvSpPr>
              <p:spPr>
                <a:xfrm>
                  <a:off x="1423274" y="1744955"/>
                  <a:ext cx="159572" cy="190500"/>
                </a:xfrm>
                <a:custGeom>
                  <a:avLst/>
                  <a:gdLst>
                    <a:gd name="connsiteX0" fmla="*/ 102422 w 159572"/>
                    <a:gd name="connsiteY0" fmla="*/ 190500 h 190500"/>
                    <a:gd name="connsiteX1" fmla="*/ 159572 w 159572"/>
                    <a:gd name="connsiteY1" fmla="*/ 190500 h 190500"/>
                    <a:gd name="connsiteX2" fmla="*/ 159572 w 159572"/>
                    <a:gd name="connsiteY2" fmla="*/ 0 h 190500"/>
                    <a:gd name="connsiteX3" fmla="*/ 0 w 159572"/>
                    <a:gd name="connsiteY3" fmla="*/ 0 h 190500"/>
                    <a:gd name="connsiteX4" fmla="*/ 0 w 159572"/>
                    <a:gd name="connsiteY4" fmla="*/ 57150 h 190500"/>
                    <a:gd name="connsiteX5" fmla="*/ 102422 w 159572"/>
                    <a:gd name="connsiteY5" fmla="*/ 57150 h 190500"/>
                    <a:gd name="connsiteX6" fmla="*/ 102422 w 159572"/>
                    <a:gd name="connsiteY6" fmla="*/ 19050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9572" h="190500">
                      <a:moveTo>
                        <a:pt x="102422" y="190500"/>
                      </a:moveTo>
                      <a:lnTo>
                        <a:pt x="159572" y="190500"/>
                      </a:lnTo>
                      <a:lnTo>
                        <a:pt x="159572" y="0"/>
                      </a:lnTo>
                      <a:lnTo>
                        <a:pt x="0" y="0"/>
                      </a:lnTo>
                      <a:lnTo>
                        <a:pt x="0" y="57150"/>
                      </a:lnTo>
                      <a:lnTo>
                        <a:pt x="102422" y="57150"/>
                      </a:lnTo>
                      <a:lnTo>
                        <a:pt x="102422" y="1905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390B1D07-C364-559C-7497-FBFBF2DF7B9C}"/>
                    </a:ext>
                  </a:extLst>
                </p:cNvPr>
                <p:cNvSpPr/>
                <p:nvPr/>
              </p:nvSpPr>
              <p:spPr>
                <a:xfrm>
                  <a:off x="1423274" y="2164055"/>
                  <a:ext cx="159572" cy="209549"/>
                </a:xfrm>
                <a:custGeom>
                  <a:avLst/>
                  <a:gdLst>
                    <a:gd name="connsiteX0" fmla="*/ 102422 w 159572"/>
                    <a:gd name="connsiteY0" fmla="*/ 0 h 209549"/>
                    <a:gd name="connsiteX1" fmla="*/ 102422 w 159572"/>
                    <a:gd name="connsiteY1" fmla="*/ 152400 h 209549"/>
                    <a:gd name="connsiteX2" fmla="*/ 0 w 159572"/>
                    <a:gd name="connsiteY2" fmla="*/ 152400 h 209549"/>
                    <a:gd name="connsiteX3" fmla="*/ 0 w 159572"/>
                    <a:gd name="connsiteY3" fmla="*/ 209550 h 209549"/>
                    <a:gd name="connsiteX4" fmla="*/ 159572 w 159572"/>
                    <a:gd name="connsiteY4" fmla="*/ 209550 h 209549"/>
                    <a:gd name="connsiteX5" fmla="*/ 159572 w 159572"/>
                    <a:gd name="connsiteY5" fmla="*/ 0 h 209549"/>
                    <a:gd name="connsiteX6" fmla="*/ 102422 w 159572"/>
                    <a:gd name="connsiteY6" fmla="*/ 0 h 209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9572" h="209549">
                      <a:moveTo>
                        <a:pt x="102422" y="0"/>
                      </a:moveTo>
                      <a:lnTo>
                        <a:pt x="102422" y="152400"/>
                      </a:lnTo>
                      <a:lnTo>
                        <a:pt x="0" y="152400"/>
                      </a:lnTo>
                      <a:lnTo>
                        <a:pt x="0" y="209550"/>
                      </a:lnTo>
                      <a:lnTo>
                        <a:pt x="159572" y="209550"/>
                      </a:lnTo>
                      <a:lnTo>
                        <a:pt x="159572" y="0"/>
                      </a:lnTo>
                      <a:lnTo>
                        <a:pt x="10242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300EB9-31BE-141F-C31B-D7C9E52DDD5F}"/>
                  </a:ext>
                </a:extLst>
              </p:cNvPr>
              <p:cNvSpPr txBox="1"/>
              <p:nvPr/>
            </p:nvSpPr>
            <p:spPr>
              <a:xfrm>
                <a:off x="458636" y="2647088"/>
                <a:ext cx="207567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cs typeface="Calibri" panose="020F0502020204030204" pitchFamily="34" charset="0"/>
                  </a:rPr>
                  <a:t>Very </a:t>
                </a:r>
                <a:r>
                  <a:rPr lang="en-US" b="1" dirty="0">
                    <a:cs typeface="Calibri" panose="020F0502020204030204" pitchFamily="34" charset="0"/>
                  </a:rPr>
                  <a:t>difficult to improve Broadband customer retention</a:t>
                </a:r>
                <a:r>
                  <a:rPr lang="en-US" dirty="0">
                    <a:cs typeface="Calibri" panose="020F0502020204030204" pitchFamily="34" charset="0"/>
                  </a:rPr>
                  <a:t>. M</a:t>
                </a:r>
                <a:r>
                  <a:rPr lang="en-US" b="0" i="0" dirty="0">
                    <a:latin typeface="+mn-lt"/>
                    <a:cs typeface="Calibri" panose="020F0502020204030204" pitchFamily="34" charset="0"/>
                  </a:rPr>
                  <a:t>ost common approach was to incentivize with recurring credits. (i.e., buy loyalty)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66B49FC-1F0E-AC89-74CF-869856121E69}"/>
                </a:ext>
              </a:extLst>
            </p:cNvPr>
            <p:cNvGrpSpPr/>
            <p:nvPr/>
          </p:nvGrpSpPr>
          <p:grpSpPr>
            <a:xfrm>
              <a:off x="3647484" y="1712288"/>
              <a:ext cx="2075676" cy="3250032"/>
              <a:chOff x="3296597" y="1705380"/>
              <a:chExt cx="2075676" cy="325003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073F6C0-8FA8-4621-A6B9-DA345A71F0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3943688" y="1705380"/>
                <a:ext cx="781495" cy="768444"/>
                <a:chOff x="6983300" y="4367100"/>
                <a:chExt cx="647700" cy="64770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51AD44E7-11DF-50FB-F12C-D1C75214A2E7}"/>
                    </a:ext>
                  </a:extLst>
                </p:cNvPr>
                <p:cNvSpPr/>
                <p:nvPr/>
              </p:nvSpPr>
              <p:spPr>
                <a:xfrm>
                  <a:off x="7154750" y="4710000"/>
                  <a:ext cx="133350" cy="304800"/>
                </a:xfrm>
                <a:custGeom>
                  <a:avLst/>
                  <a:gdLst>
                    <a:gd name="connsiteX0" fmla="*/ 0 w 133350"/>
                    <a:gd name="connsiteY0" fmla="*/ 0 h 304800"/>
                    <a:gd name="connsiteX1" fmla="*/ 133350 w 133350"/>
                    <a:gd name="connsiteY1" fmla="*/ 0 h 304800"/>
                    <a:gd name="connsiteX2" fmla="*/ 133350 w 133350"/>
                    <a:gd name="connsiteY2" fmla="*/ 304800 h 304800"/>
                    <a:gd name="connsiteX3" fmla="*/ 0 w 133350"/>
                    <a:gd name="connsiteY3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304800">
                      <a:moveTo>
                        <a:pt x="0" y="0"/>
                      </a:moveTo>
                      <a:lnTo>
                        <a:pt x="133350" y="0"/>
                      </a:lnTo>
                      <a:lnTo>
                        <a:pt x="133350" y="304800"/>
                      </a:lnTo>
                      <a:lnTo>
                        <a:pt x="0" y="30480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C526B14-745F-86A5-C03D-B5120B837C50}"/>
                    </a:ext>
                  </a:extLst>
                </p:cNvPr>
                <p:cNvSpPr/>
                <p:nvPr/>
              </p:nvSpPr>
              <p:spPr>
                <a:xfrm>
                  <a:off x="7326200" y="4538550"/>
                  <a:ext cx="133350" cy="476250"/>
                </a:xfrm>
                <a:custGeom>
                  <a:avLst/>
                  <a:gdLst>
                    <a:gd name="connsiteX0" fmla="*/ 0 w 133350"/>
                    <a:gd name="connsiteY0" fmla="*/ 0 h 476250"/>
                    <a:gd name="connsiteX1" fmla="*/ 133350 w 133350"/>
                    <a:gd name="connsiteY1" fmla="*/ 0 h 476250"/>
                    <a:gd name="connsiteX2" fmla="*/ 133350 w 133350"/>
                    <a:gd name="connsiteY2" fmla="*/ 476250 h 476250"/>
                    <a:gd name="connsiteX3" fmla="*/ 0 w 133350"/>
                    <a:gd name="connsiteY3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476250">
                      <a:moveTo>
                        <a:pt x="0" y="0"/>
                      </a:moveTo>
                      <a:lnTo>
                        <a:pt x="133350" y="0"/>
                      </a:lnTo>
                      <a:lnTo>
                        <a:pt x="133350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541936A4-C8D8-720A-44A3-61242A27171B}"/>
                    </a:ext>
                  </a:extLst>
                </p:cNvPr>
                <p:cNvSpPr/>
                <p:nvPr/>
              </p:nvSpPr>
              <p:spPr>
                <a:xfrm>
                  <a:off x="7497650" y="4367100"/>
                  <a:ext cx="133350" cy="647700"/>
                </a:xfrm>
                <a:custGeom>
                  <a:avLst/>
                  <a:gdLst>
                    <a:gd name="connsiteX0" fmla="*/ 0 w 133350"/>
                    <a:gd name="connsiteY0" fmla="*/ 0 h 647700"/>
                    <a:gd name="connsiteX1" fmla="*/ 133350 w 133350"/>
                    <a:gd name="connsiteY1" fmla="*/ 0 h 647700"/>
                    <a:gd name="connsiteX2" fmla="*/ 133350 w 133350"/>
                    <a:gd name="connsiteY2" fmla="*/ 647700 h 647700"/>
                    <a:gd name="connsiteX3" fmla="*/ 0 w 133350"/>
                    <a:gd name="connsiteY3" fmla="*/ 64770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647700">
                      <a:moveTo>
                        <a:pt x="0" y="0"/>
                      </a:moveTo>
                      <a:lnTo>
                        <a:pt x="133350" y="0"/>
                      </a:lnTo>
                      <a:lnTo>
                        <a:pt x="133350" y="647700"/>
                      </a:lnTo>
                      <a:lnTo>
                        <a:pt x="0" y="64770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CBA3203F-4085-882A-DAC7-E323826B02DD}"/>
                    </a:ext>
                  </a:extLst>
                </p:cNvPr>
                <p:cNvSpPr/>
                <p:nvPr/>
              </p:nvSpPr>
              <p:spPr>
                <a:xfrm>
                  <a:off x="6983300" y="4881450"/>
                  <a:ext cx="133350" cy="133350"/>
                </a:xfrm>
                <a:custGeom>
                  <a:avLst/>
                  <a:gdLst>
                    <a:gd name="connsiteX0" fmla="*/ 0 w 133350"/>
                    <a:gd name="connsiteY0" fmla="*/ 0 h 133350"/>
                    <a:gd name="connsiteX1" fmla="*/ 133350 w 133350"/>
                    <a:gd name="connsiteY1" fmla="*/ 0 h 133350"/>
                    <a:gd name="connsiteX2" fmla="*/ 133350 w 133350"/>
                    <a:gd name="connsiteY2" fmla="*/ 133350 h 133350"/>
                    <a:gd name="connsiteX3" fmla="*/ 0 w 133350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133350">
                      <a:moveTo>
                        <a:pt x="0" y="0"/>
                      </a:moveTo>
                      <a:lnTo>
                        <a:pt x="133350" y="0"/>
                      </a:lnTo>
                      <a:lnTo>
                        <a:pt x="133350" y="133350"/>
                      </a:lnTo>
                      <a:lnTo>
                        <a:pt x="0" y="1333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5AA427-32BC-FB4B-763C-722F5E2578A7}"/>
                  </a:ext>
                </a:extLst>
              </p:cNvPr>
              <p:cNvSpPr txBox="1"/>
              <p:nvPr/>
            </p:nvSpPr>
            <p:spPr>
              <a:xfrm>
                <a:off x="3296597" y="2647088"/>
                <a:ext cx="207567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cs typeface="Calibri" panose="020F0502020204030204" pitchFamily="34" charset="0"/>
                  </a:rPr>
                  <a:t>Developed </a:t>
                </a:r>
                <a:r>
                  <a:rPr lang="en-US" b="1" dirty="0">
                    <a:cs typeface="Calibri" panose="020F0502020204030204" pitchFamily="34" charset="0"/>
                  </a:rPr>
                  <a:t>machine learning model </a:t>
                </a:r>
                <a:r>
                  <a:rPr lang="en-US" dirty="0">
                    <a:cs typeface="Calibri" panose="020F0502020204030204" pitchFamily="34" charset="0"/>
                  </a:rPr>
                  <a:t>showing that churn was predictable.</a:t>
                </a:r>
              </a:p>
              <a:p>
                <a:pPr algn="ctr"/>
                <a:r>
                  <a:rPr lang="en-US" dirty="0">
                    <a:cs typeface="Calibri" panose="020F0502020204030204" pitchFamily="34" charset="0"/>
                  </a:rPr>
                  <a:t>Proposed </a:t>
                </a:r>
                <a:r>
                  <a:rPr lang="en-US" b="1" dirty="0">
                    <a:cs typeface="Calibri" panose="020F0502020204030204" pitchFamily="34" charset="0"/>
                  </a:rPr>
                  <a:t>proactive routing </a:t>
                </a:r>
                <a:r>
                  <a:rPr lang="en-US" dirty="0">
                    <a:cs typeface="Calibri" panose="020F0502020204030204" pitchFamily="34" charset="0"/>
                  </a:rPr>
                  <a:t>of high churn risk customers.</a:t>
                </a:r>
                <a:endParaRPr lang="en-US" b="0" i="0" dirty="0">
                  <a:latin typeface="+mn-lt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A9BEDC9-B973-AFEA-8608-F7CD4056E927}"/>
                </a:ext>
              </a:extLst>
            </p:cNvPr>
            <p:cNvGrpSpPr/>
            <p:nvPr/>
          </p:nvGrpSpPr>
          <p:grpSpPr>
            <a:xfrm>
              <a:off x="6460189" y="1705985"/>
              <a:ext cx="2075676" cy="3256335"/>
              <a:chOff x="6289750" y="1699077"/>
              <a:chExt cx="2075676" cy="3256335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8FD3EA1-A9AC-45CD-6513-168B449E3EEC}"/>
                  </a:ext>
                </a:extLst>
              </p:cNvPr>
              <p:cNvGrpSpPr/>
              <p:nvPr/>
            </p:nvGrpSpPr>
            <p:grpSpPr>
              <a:xfrm>
                <a:off x="6965638" y="1699077"/>
                <a:ext cx="723900" cy="781050"/>
                <a:chOff x="6971585" y="1674794"/>
                <a:chExt cx="723900" cy="781050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8776B29-8BF3-A386-0818-D0163B71E174}"/>
                    </a:ext>
                  </a:extLst>
                </p:cNvPr>
                <p:cNvSpPr/>
                <p:nvPr/>
              </p:nvSpPr>
              <p:spPr>
                <a:xfrm>
                  <a:off x="7428785" y="2322494"/>
                  <a:ext cx="266700" cy="133350"/>
                </a:xfrm>
                <a:custGeom>
                  <a:avLst/>
                  <a:gdLst>
                    <a:gd name="connsiteX0" fmla="*/ 0 w 266700"/>
                    <a:gd name="connsiteY0" fmla="*/ 0 h 133350"/>
                    <a:gd name="connsiteX1" fmla="*/ 266700 w 266700"/>
                    <a:gd name="connsiteY1" fmla="*/ 0 h 133350"/>
                    <a:gd name="connsiteX2" fmla="*/ 266700 w 266700"/>
                    <a:gd name="connsiteY2" fmla="*/ 133350 h 133350"/>
                    <a:gd name="connsiteX3" fmla="*/ 0 w 266700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700" h="133350">
                      <a:moveTo>
                        <a:pt x="0" y="0"/>
                      </a:moveTo>
                      <a:lnTo>
                        <a:pt x="266700" y="0"/>
                      </a:lnTo>
                      <a:lnTo>
                        <a:pt x="266700" y="133350"/>
                      </a:lnTo>
                      <a:lnTo>
                        <a:pt x="0" y="13335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E260286-75FD-3DEC-68DF-68E4927C90F4}"/>
                    </a:ext>
                  </a:extLst>
                </p:cNvPr>
                <p:cNvSpPr/>
                <p:nvPr/>
              </p:nvSpPr>
              <p:spPr>
                <a:xfrm>
                  <a:off x="7038320" y="1992738"/>
                  <a:ext cx="590624" cy="316810"/>
                </a:xfrm>
                <a:custGeom>
                  <a:avLst/>
                  <a:gdLst>
                    <a:gd name="connsiteX0" fmla="*/ 504764 w 590624"/>
                    <a:gd name="connsiteY0" fmla="*/ 120205 h 316810"/>
                    <a:gd name="connsiteX1" fmla="*/ 504764 w 590624"/>
                    <a:gd name="connsiteY1" fmla="*/ 257366 h 316810"/>
                    <a:gd name="connsiteX2" fmla="*/ 485714 w 590624"/>
                    <a:gd name="connsiteY2" fmla="*/ 238316 h 316810"/>
                    <a:gd name="connsiteX3" fmla="*/ 462092 w 590624"/>
                    <a:gd name="connsiteY3" fmla="*/ 238316 h 316810"/>
                    <a:gd name="connsiteX4" fmla="*/ 462092 w 590624"/>
                    <a:gd name="connsiteY4" fmla="*/ 261937 h 316810"/>
                    <a:gd name="connsiteX5" fmla="*/ 512098 w 590624"/>
                    <a:gd name="connsiteY5" fmla="*/ 311944 h 316810"/>
                    <a:gd name="connsiteX6" fmla="*/ 535720 w 590624"/>
                    <a:gd name="connsiteY6" fmla="*/ 311944 h 316810"/>
                    <a:gd name="connsiteX7" fmla="*/ 585727 w 590624"/>
                    <a:gd name="connsiteY7" fmla="*/ 261937 h 316810"/>
                    <a:gd name="connsiteX8" fmla="*/ 585679 w 590624"/>
                    <a:gd name="connsiteY8" fmla="*/ 238173 h 316810"/>
                    <a:gd name="connsiteX9" fmla="*/ 561914 w 590624"/>
                    <a:gd name="connsiteY9" fmla="*/ 238220 h 316810"/>
                    <a:gd name="connsiteX10" fmla="*/ 542864 w 590624"/>
                    <a:gd name="connsiteY10" fmla="*/ 257270 h 316810"/>
                    <a:gd name="connsiteX11" fmla="*/ 542864 w 590624"/>
                    <a:gd name="connsiteY11" fmla="*/ 82105 h 316810"/>
                    <a:gd name="connsiteX12" fmla="*/ 380939 w 590624"/>
                    <a:gd name="connsiteY12" fmla="*/ 82105 h 316810"/>
                    <a:gd name="connsiteX13" fmla="*/ 295214 w 590624"/>
                    <a:gd name="connsiteY13" fmla="*/ 0 h 316810"/>
                    <a:gd name="connsiteX14" fmla="*/ 209489 w 590624"/>
                    <a:gd name="connsiteY14" fmla="*/ 82105 h 316810"/>
                    <a:gd name="connsiteX15" fmla="*/ 47564 w 590624"/>
                    <a:gd name="connsiteY15" fmla="*/ 82105 h 316810"/>
                    <a:gd name="connsiteX16" fmla="*/ 47564 w 590624"/>
                    <a:gd name="connsiteY16" fmla="*/ 257366 h 316810"/>
                    <a:gd name="connsiteX17" fmla="*/ 28514 w 590624"/>
                    <a:gd name="connsiteY17" fmla="*/ 238316 h 316810"/>
                    <a:gd name="connsiteX18" fmla="*/ 4892 w 590624"/>
                    <a:gd name="connsiteY18" fmla="*/ 238316 h 316810"/>
                    <a:gd name="connsiteX19" fmla="*/ 4892 w 590624"/>
                    <a:gd name="connsiteY19" fmla="*/ 261937 h 316810"/>
                    <a:gd name="connsiteX20" fmla="*/ 54898 w 590624"/>
                    <a:gd name="connsiteY20" fmla="*/ 311944 h 316810"/>
                    <a:gd name="connsiteX21" fmla="*/ 78520 w 590624"/>
                    <a:gd name="connsiteY21" fmla="*/ 311944 h 316810"/>
                    <a:gd name="connsiteX22" fmla="*/ 128527 w 590624"/>
                    <a:gd name="connsiteY22" fmla="*/ 261937 h 316810"/>
                    <a:gd name="connsiteX23" fmla="*/ 128479 w 590624"/>
                    <a:gd name="connsiteY23" fmla="*/ 238173 h 316810"/>
                    <a:gd name="connsiteX24" fmla="*/ 104714 w 590624"/>
                    <a:gd name="connsiteY24" fmla="*/ 238220 h 316810"/>
                    <a:gd name="connsiteX25" fmla="*/ 85664 w 590624"/>
                    <a:gd name="connsiteY25" fmla="*/ 257270 h 316810"/>
                    <a:gd name="connsiteX26" fmla="*/ 85664 w 590624"/>
                    <a:gd name="connsiteY26" fmla="*/ 120205 h 316810"/>
                    <a:gd name="connsiteX27" fmla="*/ 209489 w 590624"/>
                    <a:gd name="connsiteY27" fmla="*/ 120205 h 316810"/>
                    <a:gd name="connsiteX28" fmla="*/ 295214 w 590624"/>
                    <a:gd name="connsiteY28" fmla="*/ 205930 h 316810"/>
                    <a:gd name="connsiteX29" fmla="*/ 380939 w 590624"/>
                    <a:gd name="connsiteY29" fmla="*/ 120205 h 316810"/>
                    <a:gd name="connsiteX30" fmla="*/ 504764 w 590624"/>
                    <a:gd name="connsiteY30" fmla="*/ 120205 h 316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90624" h="316810">
                      <a:moveTo>
                        <a:pt x="504764" y="120205"/>
                      </a:moveTo>
                      <a:lnTo>
                        <a:pt x="504764" y="257366"/>
                      </a:lnTo>
                      <a:lnTo>
                        <a:pt x="485714" y="238316"/>
                      </a:lnTo>
                      <a:cubicBezTo>
                        <a:pt x="479191" y="231793"/>
                        <a:pt x="468615" y="231793"/>
                        <a:pt x="462092" y="238316"/>
                      </a:cubicBezTo>
                      <a:cubicBezTo>
                        <a:pt x="455569" y="244838"/>
                        <a:pt x="455569" y="255415"/>
                        <a:pt x="462092" y="261937"/>
                      </a:cubicBezTo>
                      <a:lnTo>
                        <a:pt x="512098" y="311944"/>
                      </a:lnTo>
                      <a:cubicBezTo>
                        <a:pt x="518635" y="318433"/>
                        <a:pt x="529183" y="318433"/>
                        <a:pt x="535720" y="311944"/>
                      </a:cubicBezTo>
                      <a:lnTo>
                        <a:pt x="585727" y="261937"/>
                      </a:lnTo>
                      <a:cubicBezTo>
                        <a:pt x="592276" y="255361"/>
                        <a:pt x="592255" y="244722"/>
                        <a:pt x="585679" y="238173"/>
                      </a:cubicBezTo>
                      <a:cubicBezTo>
                        <a:pt x="579103" y="231623"/>
                        <a:pt x="568463" y="231644"/>
                        <a:pt x="561914" y="238220"/>
                      </a:cubicBezTo>
                      <a:lnTo>
                        <a:pt x="542864" y="257270"/>
                      </a:lnTo>
                      <a:lnTo>
                        <a:pt x="542864" y="82105"/>
                      </a:lnTo>
                      <a:lnTo>
                        <a:pt x="380939" y="82105"/>
                      </a:lnTo>
                      <a:lnTo>
                        <a:pt x="295214" y="0"/>
                      </a:lnTo>
                      <a:lnTo>
                        <a:pt x="209489" y="82105"/>
                      </a:lnTo>
                      <a:lnTo>
                        <a:pt x="47564" y="82105"/>
                      </a:lnTo>
                      <a:lnTo>
                        <a:pt x="47564" y="257366"/>
                      </a:lnTo>
                      <a:lnTo>
                        <a:pt x="28514" y="238316"/>
                      </a:lnTo>
                      <a:cubicBezTo>
                        <a:pt x="21991" y="231793"/>
                        <a:pt x="11415" y="231793"/>
                        <a:pt x="4892" y="238316"/>
                      </a:cubicBezTo>
                      <a:cubicBezTo>
                        <a:pt x="-1631" y="244838"/>
                        <a:pt x="-1631" y="255415"/>
                        <a:pt x="4892" y="261937"/>
                      </a:cubicBezTo>
                      <a:lnTo>
                        <a:pt x="54898" y="311944"/>
                      </a:lnTo>
                      <a:cubicBezTo>
                        <a:pt x="61435" y="318433"/>
                        <a:pt x="71983" y="318433"/>
                        <a:pt x="78520" y="311944"/>
                      </a:cubicBezTo>
                      <a:lnTo>
                        <a:pt x="128527" y="261937"/>
                      </a:lnTo>
                      <a:cubicBezTo>
                        <a:pt x="135076" y="255361"/>
                        <a:pt x="135055" y="244722"/>
                        <a:pt x="128479" y="238173"/>
                      </a:cubicBezTo>
                      <a:cubicBezTo>
                        <a:pt x="121903" y="231623"/>
                        <a:pt x="111263" y="231644"/>
                        <a:pt x="104714" y="238220"/>
                      </a:cubicBezTo>
                      <a:lnTo>
                        <a:pt x="85664" y="257270"/>
                      </a:lnTo>
                      <a:lnTo>
                        <a:pt x="85664" y="120205"/>
                      </a:lnTo>
                      <a:lnTo>
                        <a:pt x="209489" y="120205"/>
                      </a:lnTo>
                      <a:lnTo>
                        <a:pt x="295214" y="205930"/>
                      </a:lnTo>
                      <a:lnTo>
                        <a:pt x="380939" y="120205"/>
                      </a:lnTo>
                      <a:lnTo>
                        <a:pt x="504764" y="1202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D7C1E51-518A-7EDB-1F16-2731855249BF}"/>
                    </a:ext>
                  </a:extLst>
                </p:cNvPr>
                <p:cNvSpPr/>
                <p:nvPr/>
              </p:nvSpPr>
              <p:spPr>
                <a:xfrm>
                  <a:off x="6971585" y="2322494"/>
                  <a:ext cx="266700" cy="133350"/>
                </a:xfrm>
                <a:custGeom>
                  <a:avLst/>
                  <a:gdLst>
                    <a:gd name="connsiteX0" fmla="*/ 0 w 266700"/>
                    <a:gd name="connsiteY0" fmla="*/ 0 h 133350"/>
                    <a:gd name="connsiteX1" fmla="*/ 266700 w 266700"/>
                    <a:gd name="connsiteY1" fmla="*/ 0 h 133350"/>
                    <a:gd name="connsiteX2" fmla="*/ 266700 w 266700"/>
                    <a:gd name="connsiteY2" fmla="*/ 133350 h 133350"/>
                    <a:gd name="connsiteX3" fmla="*/ 0 w 266700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700" h="133350">
                      <a:moveTo>
                        <a:pt x="0" y="0"/>
                      </a:moveTo>
                      <a:lnTo>
                        <a:pt x="266700" y="0"/>
                      </a:lnTo>
                      <a:lnTo>
                        <a:pt x="266700" y="133350"/>
                      </a:lnTo>
                      <a:lnTo>
                        <a:pt x="0" y="13335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9E93965-07A8-BE17-C4D8-04662EC9B676}"/>
                    </a:ext>
                  </a:extLst>
                </p:cNvPr>
                <p:cNvSpPr/>
                <p:nvPr/>
              </p:nvSpPr>
              <p:spPr>
                <a:xfrm>
                  <a:off x="7200185" y="1674794"/>
                  <a:ext cx="266700" cy="301285"/>
                </a:xfrm>
                <a:custGeom>
                  <a:avLst/>
                  <a:gdLst>
                    <a:gd name="connsiteX0" fmla="*/ 115348 w 266700"/>
                    <a:gd name="connsiteY0" fmla="*/ 242983 h 301285"/>
                    <a:gd name="connsiteX1" fmla="*/ 95250 w 266700"/>
                    <a:gd name="connsiteY1" fmla="*/ 222790 h 301285"/>
                    <a:gd name="connsiteX2" fmla="*/ 71628 w 266700"/>
                    <a:gd name="connsiteY2" fmla="*/ 222790 h 301285"/>
                    <a:gd name="connsiteX3" fmla="*/ 71628 w 266700"/>
                    <a:gd name="connsiteY3" fmla="*/ 246412 h 301285"/>
                    <a:gd name="connsiteX4" fmla="*/ 121634 w 266700"/>
                    <a:gd name="connsiteY4" fmla="*/ 296418 h 301285"/>
                    <a:gd name="connsiteX5" fmla="*/ 145256 w 266700"/>
                    <a:gd name="connsiteY5" fmla="*/ 296418 h 301285"/>
                    <a:gd name="connsiteX6" fmla="*/ 195263 w 266700"/>
                    <a:gd name="connsiteY6" fmla="*/ 246412 h 301285"/>
                    <a:gd name="connsiteX7" fmla="*/ 195167 w 266700"/>
                    <a:gd name="connsiteY7" fmla="*/ 222694 h 301285"/>
                    <a:gd name="connsiteX8" fmla="*/ 171450 w 266700"/>
                    <a:gd name="connsiteY8" fmla="*/ 222790 h 301285"/>
                    <a:gd name="connsiteX9" fmla="*/ 153352 w 266700"/>
                    <a:gd name="connsiteY9" fmla="*/ 240983 h 301285"/>
                    <a:gd name="connsiteX10" fmla="*/ 153352 w 266700"/>
                    <a:gd name="connsiteY10" fmla="*/ 133350 h 301285"/>
                    <a:gd name="connsiteX11" fmla="*/ 266700 w 266700"/>
                    <a:gd name="connsiteY11" fmla="*/ 133350 h 301285"/>
                    <a:gd name="connsiteX12" fmla="*/ 266700 w 266700"/>
                    <a:gd name="connsiteY12" fmla="*/ 0 h 301285"/>
                    <a:gd name="connsiteX13" fmla="*/ 0 w 266700"/>
                    <a:gd name="connsiteY13" fmla="*/ 0 h 301285"/>
                    <a:gd name="connsiteX14" fmla="*/ 0 w 266700"/>
                    <a:gd name="connsiteY14" fmla="*/ 133350 h 301285"/>
                    <a:gd name="connsiteX15" fmla="*/ 115348 w 266700"/>
                    <a:gd name="connsiteY15" fmla="*/ 133350 h 30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6700" h="301285">
                      <a:moveTo>
                        <a:pt x="115348" y="242983"/>
                      </a:moveTo>
                      <a:lnTo>
                        <a:pt x="95250" y="222790"/>
                      </a:lnTo>
                      <a:cubicBezTo>
                        <a:pt x="88727" y="216267"/>
                        <a:pt x="78151" y="216267"/>
                        <a:pt x="71628" y="222790"/>
                      </a:cubicBezTo>
                      <a:cubicBezTo>
                        <a:pt x="65105" y="229312"/>
                        <a:pt x="65105" y="239889"/>
                        <a:pt x="71628" y="246412"/>
                      </a:cubicBezTo>
                      <a:lnTo>
                        <a:pt x="121634" y="296418"/>
                      </a:lnTo>
                      <a:cubicBezTo>
                        <a:pt x="128171" y="302907"/>
                        <a:pt x="138719" y="302907"/>
                        <a:pt x="145256" y="296418"/>
                      </a:cubicBezTo>
                      <a:lnTo>
                        <a:pt x="195263" y="246412"/>
                      </a:lnTo>
                      <a:cubicBezTo>
                        <a:pt x="201785" y="239836"/>
                        <a:pt x="201743" y="229217"/>
                        <a:pt x="195167" y="222694"/>
                      </a:cubicBezTo>
                      <a:cubicBezTo>
                        <a:pt x="188591" y="216172"/>
                        <a:pt x="177973" y="216214"/>
                        <a:pt x="171450" y="222790"/>
                      </a:cubicBezTo>
                      <a:lnTo>
                        <a:pt x="153352" y="240983"/>
                      </a:lnTo>
                      <a:lnTo>
                        <a:pt x="153352" y="133350"/>
                      </a:lnTo>
                      <a:lnTo>
                        <a:pt x="266700" y="133350"/>
                      </a:lnTo>
                      <a:lnTo>
                        <a:pt x="266700" y="0"/>
                      </a:lnTo>
                      <a:lnTo>
                        <a:pt x="0" y="0"/>
                      </a:lnTo>
                      <a:lnTo>
                        <a:pt x="0" y="133350"/>
                      </a:lnTo>
                      <a:lnTo>
                        <a:pt x="115348" y="133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FD3953-BF09-9660-2242-2BEFCB738B92}"/>
                  </a:ext>
                </a:extLst>
              </p:cNvPr>
              <p:cNvSpPr txBox="1"/>
              <p:nvPr/>
            </p:nvSpPr>
            <p:spPr>
              <a:xfrm>
                <a:off x="6289750" y="2647088"/>
                <a:ext cx="207567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cs typeface="Calibri" panose="020F0502020204030204" pitchFamily="34" charset="0"/>
                  </a:rPr>
                  <a:t>Customers in </a:t>
                </a:r>
                <a:r>
                  <a:rPr lang="en-US" b="1" dirty="0">
                    <a:cs typeface="Calibri" panose="020F0502020204030204" pitchFamily="34" charset="0"/>
                  </a:rPr>
                  <a:t>top 2 deciles</a:t>
                </a:r>
                <a:r>
                  <a:rPr lang="en-US" dirty="0">
                    <a:cs typeface="Calibri" panose="020F0502020204030204" pitchFamily="34" charset="0"/>
                  </a:rPr>
                  <a:t> for churn likelihood are </a:t>
                </a:r>
                <a:r>
                  <a:rPr lang="en-US" b="1" dirty="0">
                    <a:cs typeface="Calibri" panose="020F0502020204030204" pitchFamily="34" charset="0"/>
                  </a:rPr>
                  <a:t>routed directly from IVR to retention</a:t>
                </a:r>
                <a:r>
                  <a:rPr lang="en-US" dirty="0">
                    <a:cs typeface="Calibri" panose="020F0502020204030204" pitchFamily="34" charset="0"/>
                  </a:rPr>
                  <a:t>. Technical and collections calls are excluded.</a:t>
                </a:r>
                <a:endParaRPr lang="en-US" b="0" i="0" dirty="0">
                  <a:latin typeface="+mn-lt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4FCB0D1-E1B8-ED5E-A40B-D8618084D220}"/>
                </a:ext>
              </a:extLst>
            </p:cNvPr>
            <p:cNvGrpSpPr/>
            <p:nvPr/>
          </p:nvGrpSpPr>
          <p:grpSpPr>
            <a:xfrm>
              <a:off x="9272895" y="1696460"/>
              <a:ext cx="2075676" cy="3265860"/>
              <a:chOff x="8982962" y="1689552"/>
              <a:chExt cx="2075676" cy="326586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92CE80-3D84-5B81-77F0-C6B52D5A070E}"/>
                  </a:ext>
                </a:extLst>
              </p:cNvPr>
              <p:cNvSpPr txBox="1"/>
              <p:nvPr/>
            </p:nvSpPr>
            <p:spPr>
              <a:xfrm>
                <a:off x="8982962" y="2647088"/>
                <a:ext cx="207567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0" i="0" dirty="0">
                    <a:latin typeface="+mn-lt"/>
                    <a:cs typeface="Calibri" panose="020F0502020204030204" pitchFamily="34" charset="0"/>
                  </a:rPr>
                  <a:t>3k incremental customers retained per month.</a:t>
                </a:r>
              </a:p>
              <a:p>
                <a:pPr algn="ctr"/>
                <a:r>
                  <a:rPr lang="en-US" dirty="0">
                    <a:cs typeface="Calibri" panose="020F0502020204030204" pitchFamily="34" charset="0"/>
                  </a:rPr>
                  <a:t>$120M in customer value per year.</a:t>
                </a:r>
              </a:p>
              <a:p>
                <a:pPr algn="ctr"/>
                <a:r>
                  <a:rPr lang="en-US" b="1" i="0" dirty="0">
                    <a:latin typeface="+mn-lt"/>
                    <a:cs typeface="Calibri" panose="020F0502020204030204" pitchFamily="34" charset="0"/>
                  </a:rPr>
                  <a:t>$60M </a:t>
                </a:r>
                <a:r>
                  <a:rPr lang="en-US" b="1" dirty="0">
                    <a:cs typeface="Calibri" panose="020F0502020204030204" pitchFamily="34" charset="0"/>
                  </a:rPr>
                  <a:t>net value</a:t>
                </a:r>
              </a:p>
              <a:p>
                <a:pPr algn="ctr"/>
                <a:r>
                  <a:rPr lang="en-US" b="0" i="0" dirty="0">
                    <a:latin typeface="+mn-lt"/>
                    <a:cs typeface="Calibri" panose="020F0502020204030204" pitchFamily="34" charset="0"/>
                  </a:rPr>
                  <a:t>compared to control.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BBC8D57-7EEC-CA5C-9D2F-6587C85CB944}"/>
                  </a:ext>
                </a:extLst>
              </p:cNvPr>
              <p:cNvGrpSpPr/>
              <p:nvPr/>
            </p:nvGrpSpPr>
            <p:grpSpPr>
              <a:xfrm>
                <a:off x="9623892" y="1689552"/>
                <a:ext cx="793817" cy="800100"/>
                <a:chOff x="9620659" y="1731944"/>
                <a:chExt cx="793817" cy="800100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A43B3DE6-1E07-3CBA-3959-1CA5737587A0}"/>
                    </a:ext>
                  </a:extLst>
                </p:cNvPr>
                <p:cNvSpPr/>
                <p:nvPr/>
              </p:nvSpPr>
              <p:spPr>
                <a:xfrm>
                  <a:off x="9773150" y="1874819"/>
                  <a:ext cx="495300" cy="495300"/>
                </a:xfrm>
                <a:custGeom>
                  <a:avLst/>
                  <a:gdLst>
                    <a:gd name="connsiteX0" fmla="*/ 495300 w 495300"/>
                    <a:gd name="connsiteY0" fmla="*/ 185738 h 495300"/>
                    <a:gd name="connsiteX1" fmla="*/ 309563 w 495300"/>
                    <a:gd name="connsiteY1" fmla="*/ 185738 h 495300"/>
                    <a:gd name="connsiteX2" fmla="*/ 247650 w 495300"/>
                    <a:gd name="connsiteY2" fmla="*/ 0 h 495300"/>
                    <a:gd name="connsiteX3" fmla="*/ 185738 w 495300"/>
                    <a:gd name="connsiteY3" fmla="*/ 185738 h 495300"/>
                    <a:gd name="connsiteX4" fmla="*/ 0 w 495300"/>
                    <a:gd name="connsiteY4" fmla="*/ 185738 h 495300"/>
                    <a:gd name="connsiteX5" fmla="*/ 141923 w 495300"/>
                    <a:gd name="connsiteY5" fmla="*/ 309563 h 495300"/>
                    <a:gd name="connsiteX6" fmla="*/ 86678 w 495300"/>
                    <a:gd name="connsiteY6" fmla="*/ 495300 h 495300"/>
                    <a:gd name="connsiteX7" fmla="*/ 247650 w 495300"/>
                    <a:gd name="connsiteY7" fmla="*/ 383858 h 495300"/>
                    <a:gd name="connsiteX8" fmla="*/ 408623 w 495300"/>
                    <a:gd name="connsiteY8" fmla="*/ 495300 h 495300"/>
                    <a:gd name="connsiteX9" fmla="*/ 352425 w 495300"/>
                    <a:gd name="connsiteY9" fmla="*/ 309563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95300" h="495300">
                      <a:moveTo>
                        <a:pt x="495300" y="185738"/>
                      </a:moveTo>
                      <a:lnTo>
                        <a:pt x="309563" y="185738"/>
                      </a:lnTo>
                      <a:lnTo>
                        <a:pt x="247650" y="0"/>
                      </a:lnTo>
                      <a:lnTo>
                        <a:pt x="185738" y="185738"/>
                      </a:lnTo>
                      <a:lnTo>
                        <a:pt x="0" y="185738"/>
                      </a:lnTo>
                      <a:lnTo>
                        <a:pt x="141923" y="309563"/>
                      </a:lnTo>
                      <a:lnTo>
                        <a:pt x="86678" y="495300"/>
                      </a:lnTo>
                      <a:lnTo>
                        <a:pt x="247650" y="383858"/>
                      </a:lnTo>
                      <a:lnTo>
                        <a:pt x="408623" y="495300"/>
                      </a:lnTo>
                      <a:lnTo>
                        <a:pt x="352425" y="3095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DC59FC5-AFBF-3504-138A-4346B89C5EBA}"/>
                    </a:ext>
                  </a:extLst>
                </p:cNvPr>
                <p:cNvSpPr/>
                <p:nvPr/>
              </p:nvSpPr>
              <p:spPr>
                <a:xfrm>
                  <a:off x="10001750" y="1731944"/>
                  <a:ext cx="38100" cy="104775"/>
                </a:xfrm>
                <a:custGeom>
                  <a:avLst/>
                  <a:gdLst>
                    <a:gd name="connsiteX0" fmla="*/ 19050 w 38100"/>
                    <a:gd name="connsiteY0" fmla="*/ 104775 h 104775"/>
                    <a:gd name="connsiteX1" fmla="*/ 0 w 38100"/>
                    <a:gd name="connsiteY1" fmla="*/ 85725 h 104775"/>
                    <a:gd name="connsiteX2" fmla="*/ 0 w 38100"/>
                    <a:gd name="connsiteY2" fmla="*/ 19050 h 104775"/>
                    <a:gd name="connsiteX3" fmla="*/ 19050 w 38100"/>
                    <a:gd name="connsiteY3" fmla="*/ 0 h 104775"/>
                    <a:gd name="connsiteX4" fmla="*/ 38100 w 38100"/>
                    <a:gd name="connsiteY4" fmla="*/ 19050 h 104775"/>
                    <a:gd name="connsiteX5" fmla="*/ 38100 w 38100"/>
                    <a:gd name="connsiteY5" fmla="*/ 85725 h 104775"/>
                    <a:gd name="connsiteX6" fmla="*/ 19050 w 38100"/>
                    <a:gd name="connsiteY6" fmla="*/ 104775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100" h="104775">
                      <a:moveTo>
                        <a:pt x="19050" y="104775"/>
                      </a:moveTo>
                      <a:cubicBezTo>
                        <a:pt x="8573" y="104775"/>
                        <a:pt x="0" y="96203"/>
                        <a:pt x="0" y="85725"/>
                      </a:cubicBezTo>
                      <a:lnTo>
                        <a:pt x="0" y="19050"/>
                      </a:lnTo>
                      <a:cubicBezTo>
                        <a:pt x="0" y="8573"/>
                        <a:pt x="8573" y="0"/>
                        <a:pt x="19050" y="0"/>
                      </a:cubicBezTo>
                      <a:cubicBezTo>
                        <a:pt x="29527" y="0"/>
                        <a:pt x="38100" y="8573"/>
                        <a:pt x="38100" y="19050"/>
                      </a:cubicBezTo>
                      <a:lnTo>
                        <a:pt x="38100" y="85725"/>
                      </a:lnTo>
                      <a:cubicBezTo>
                        <a:pt x="38100" y="96203"/>
                        <a:pt x="29527" y="104775"/>
                        <a:pt x="19050" y="10477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C74F14-6FB1-5CDB-D700-505C00A18B4A}"/>
                    </a:ext>
                  </a:extLst>
                </p:cNvPr>
                <p:cNvSpPr/>
                <p:nvPr/>
              </p:nvSpPr>
              <p:spPr>
                <a:xfrm>
                  <a:off x="10001750" y="2360594"/>
                  <a:ext cx="38100" cy="171450"/>
                </a:xfrm>
                <a:custGeom>
                  <a:avLst/>
                  <a:gdLst>
                    <a:gd name="connsiteX0" fmla="*/ 19050 w 38100"/>
                    <a:gd name="connsiteY0" fmla="*/ 171450 h 171450"/>
                    <a:gd name="connsiteX1" fmla="*/ 0 w 38100"/>
                    <a:gd name="connsiteY1" fmla="*/ 152400 h 171450"/>
                    <a:gd name="connsiteX2" fmla="*/ 0 w 38100"/>
                    <a:gd name="connsiteY2" fmla="*/ 19050 h 171450"/>
                    <a:gd name="connsiteX3" fmla="*/ 19050 w 38100"/>
                    <a:gd name="connsiteY3" fmla="*/ 0 h 171450"/>
                    <a:gd name="connsiteX4" fmla="*/ 38100 w 38100"/>
                    <a:gd name="connsiteY4" fmla="*/ 19050 h 171450"/>
                    <a:gd name="connsiteX5" fmla="*/ 38100 w 38100"/>
                    <a:gd name="connsiteY5" fmla="*/ 152400 h 171450"/>
                    <a:gd name="connsiteX6" fmla="*/ 19050 w 38100"/>
                    <a:gd name="connsiteY6" fmla="*/ 1714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100" h="171450">
                      <a:moveTo>
                        <a:pt x="19050" y="171450"/>
                      </a:moveTo>
                      <a:cubicBezTo>
                        <a:pt x="8573" y="171450"/>
                        <a:pt x="0" y="162877"/>
                        <a:pt x="0" y="152400"/>
                      </a:cubicBezTo>
                      <a:lnTo>
                        <a:pt x="0" y="19050"/>
                      </a:lnTo>
                      <a:cubicBezTo>
                        <a:pt x="0" y="8573"/>
                        <a:pt x="8573" y="0"/>
                        <a:pt x="19050" y="0"/>
                      </a:cubicBezTo>
                      <a:cubicBezTo>
                        <a:pt x="29527" y="0"/>
                        <a:pt x="38100" y="8573"/>
                        <a:pt x="38100" y="19050"/>
                      </a:cubicBezTo>
                      <a:lnTo>
                        <a:pt x="38100" y="152400"/>
                      </a:lnTo>
                      <a:cubicBezTo>
                        <a:pt x="38100" y="162877"/>
                        <a:pt x="29527" y="171450"/>
                        <a:pt x="19050" y="1714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BFD798F-5EF1-FC4B-93B0-8A827FF1ACD5}"/>
                    </a:ext>
                  </a:extLst>
                </p:cNvPr>
                <p:cNvSpPr/>
                <p:nvPr/>
              </p:nvSpPr>
              <p:spPr>
                <a:xfrm>
                  <a:off x="9620659" y="2031891"/>
                  <a:ext cx="94712" cy="47715"/>
                </a:xfrm>
                <a:custGeom>
                  <a:avLst/>
                  <a:gdLst>
                    <a:gd name="connsiteX0" fmla="*/ 75338 w 94712"/>
                    <a:gd name="connsiteY0" fmla="*/ 47715 h 47715"/>
                    <a:gd name="connsiteX1" fmla="*/ 72480 w 94712"/>
                    <a:gd name="connsiteY1" fmla="*/ 47715 h 47715"/>
                    <a:gd name="connsiteX2" fmla="*/ 16283 w 94712"/>
                    <a:gd name="connsiteY2" fmla="*/ 38190 h 47715"/>
                    <a:gd name="connsiteX3" fmla="*/ 90 w 94712"/>
                    <a:gd name="connsiteY3" fmla="*/ 16283 h 47715"/>
                    <a:gd name="connsiteX4" fmla="*/ 21998 w 94712"/>
                    <a:gd name="connsiteY4" fmla="*/ 90 h 47715"/>
                    <a:gd name="connsiteX5" fmla="*/ 22950 w 94712"/>
                    <a:gd name="connsiteY5" fmla="*/ 90 h 47715"/>
                    <a:gd name="connsiteX6" fmla="*/ 79148 w 94712"/>
                    <a:gd name="connsiteY6" fmla="*/ 9615 h 47715"/>
                    <a:gd name="connsiteX7" fmla="*/ 94388 w 94712"/>
                    <a:gd name="connsiteY7" fmla="*/ 31523 h 47715"/>
                    <a:gd name="connsiteX8" fmla="*/ 75338 w 94712"/>
                    <a:gd name="connsiteY8" fmla="*/ 47715 h 47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712" h="47715">
                      <a:moveTo>
                        <a:pt x="75338" y="47715"/>
                      </a:moveTo>
                      <a:cubicBezTo>
                        <a:pt x="74385" y="47715"/>
                        <a:pt x="73433" y="47715"/>
                        <a:pt x="72480" y="47715"/>
                      </a:cubicBezTo>
                      <a:lnTo>
                        <a:pt x="16283" y="38190"/>
                      </a:lnTo>
                      <a:cubicBezTo>
                        <a:pt x="5805" y="36285"/>
                        <a:pt x="-862" y="26760"/>
                        <a:pt x="90" y="16283"/>
                      </a:cubicBezTo>
                      <a:cubicBezTo>
                        <a:pt x="1995" y="5805"/>
                        <a:pt x="11520" y="-862"/>
                        <a:pt x="21998" y="90"/>
                      </a:cubicBezTo>
                      <a:cubicBezTo>
                        <a:pt x="21998" y="90"/>
                        <a:pt x="21998" y="90"/>
                        <a:pt x="22950" y="90"/>
                      </a:cubicBezTo>
                      <a:lnTo>
                        <a:pt x="79148" y="9615"/>
                      </a:lnTo>
                      <a:cubicBezTo>
                        <a:pt x="89625" y="11520"/>
                        <a:pt x="96293" y="21045"/>
                        <a:pt x="94388" y="31523"/>
                      </a:cubicBezTo>
                      <a:cubicBezTo>
                        <a:pt x="92483" y="41048"/>
                        <a:pt x="84863" y="47715"/>
                        <a:pt x="75338" y="477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E494BE4E-384D-2651-1A68-4EA500B1C24D}"/>
                    </a:ext>
                  </a:extLst>
                </p:cNvPr>
                <p:cNvSpPr/>
                <p:nvPr/>
              </p:nvSpPr>
              <p:spPr>
                <a:xfrm>
                  <a:off x="9764577" y="1836718"/>
                  <a:ext cx="134302" cy="133350"/>
                </a:xfrm>
                <a:custGeom>
                  <a:avLst/>
                  <a:gdLst>
                    <a:gd name="connsiteX0" fmla="*/ 115253 w 134302"/>
                    <a:gd name="connsiteY0" fmla="*/ 133350 h 133350"/>
                    <a:gd name="connsiteX1" fmla="*/ 101917 w 134302"/>
                    <a:gd name="connsiteY1" fmla="*/ 127635 h 133350"/>
                    <a:gd name="connsiteX2" fmla="*/ 5715 w 134302"/>
                    <a:gd name="connsiteY2" fmla="*/ 32385 h 133350"/>
                    <a:gd name="connsiteX3" fmla="*/ 5715 w 134302"/>
                    <a:gd name="connsiteY3" fmla="*/ 5715 h 133350"/>
                    <a:gd name="connsiteX4" fmla="*/ 32385 w 134302"/>
                    <a:gd name="connsiteY4" fmla="*/ 5715 h 133350"/>
                    <a:gd name="connsiteX5" fmla="*/ 128587 w 134302"/>
                    <a:gd name="connsiteY5" fmla="*/ 101918 h 133350"/>
                    <a:gd name="connsiteX6" fmla="*/ 128587 w 134302"/>
                    <a:gd name="connsiteY6" fmla="*/ 128588 h 133350"/>
                    <a:gd name="connsiteX7" fmla="*/ 115253 w 134302"/>
                    <a:gd name="connsiteY7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4302" h="133350">
                      <a:moveTo>
                        <a:pt x="115253" y="133350"/>
                      </a:moveTo>
                      <a:cubicBezTo>
                        <a:pt x="110490" y="133350"/>
                        <a:pt x="105728" y="131445"/>
                        <a:pt x="101917" y="127635"/>
                      </a:cubicBezTo>
                      <a:lnTo>
                        <a:pt x="5715" y="32385"/>
                      </a:lnTo>
                      <a:cubicBezTo>
                        <a:pt x="-1905" y="24765"/>
                        <a:pt x="-1905" y="13335"/>
                        <a:pt x="5715" y="5715"/>
                      </a:cubicBezTo>
                      <a:cubicBezTo>
                        <a:pt x="13335" y="-1905"/>
                        <a:pt x="24765" y="-1905"/>
                        <a:pt x="32385" y="5715"/>
                      </a:cubicBezTo>
                      <a:lnTo>
                        <a:pt x="128587" y="101918"/>
                      </a:lnTo>
                      <a:cubicBezTo>
                        <a:pt x="136208" y="109538"/>
                        <a:pt x="136208" y="120968"/>
                        <a:pt x="128587" y="128588"/>
                      </a:cubicBezTo>
                      <a:cubicBezTo>
                        <a:pt x="124778" y="131445"/>
                        <a:pt x="120015" y="133350"/>
                        <a:pt x="115253" y="1333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0500A219-3EED-12CF-EEF6-04EFD5EE681D}"/>
                    </a:ext>
                  </a:extLst>
                </p:cNvPr>
                <p:cNvSpPr/>
                <p:nvPr/>
              </p:nvSpPr>
              <p:spPr>
                <a:xfrm>
                  <a:off x="10222584" y="2190903"/>
                  <a:ext cx="147928" cy="91585"/>
                </a:xfrm>
                <a:custGeom>
                  <a:avLst/>
                  <a:gdLst>
                    <a:gd name="connsiteX0" fmla="*/ 128733 w 147928"/>
                    <a:gd name="connsiteY0" fmla="*/ 91585 h 91585"/>
                    <a:gd name="connsiteX1" fmla="*/ 120160 w 147928"/>
                    <a:gd name="connsiteY1" fmla="*/ 89680 h 91585"/>
                    <a:gd name="connsiteX2" fmla="*/ 10623 w 147928"/>
                    <a:gd name="connsiteY2" fmla="*/ 36340 h 91585"/>
                    <a:gd name="connsiteX3" fmla="*/ 2050 w 147928"/>
                    <a:gd name="connsiteY3" fmla="*/ 10623 h 91585"/>
                    <a:gd name="connsiteX4" fmla="*/ 27768 w 147928"/>
                    <a:gd name="connsiteY4" fmla="*/ 2050 h 91585"/>
                    <a:gd name="connsiteX5" fmla="*/ 137305 w 147928"/>
                    <a:gd name="connsiteY5" fmla="*/ 55390 h 91585"/>
                    <a:gd name="connsiteX6" fmla="*/ 145878 w 147928"/>
                    <a:gd name="connsiteY6" fmla="*/ 81108 h 91585"/>
                    <a:gd name="connsiteX7" fmla="*/ 128733 w 147928"/>
                    <a:gd name="connsiteY7" fmla="*/ 91585 h 91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928" h="91585">
                      <a:moveTo>
                        <a:pt x="128733" y="91585"/>
                      </a:moveTo>
                      <a:cubicBezTo>
                        <a:pt x="125875" y="91585"/>
                        <a:pt x="123018" y="90633"/>
                        <a:pt x="120160" y="89680"/>
                      </a:cubicBezTo>
                      <a:lnTo>
                        <a:pt x="10623" y="36340"/>
                      </a:lnTo>
                      <a:cubicBezTo>
                        <a:pt x="1098" y="31578"/>
                        <a:pt x="-2712" y="20148"/>
                        <a:pt x="2050" y="10623"/>
                      </a:cubicBezTo>
                      <a:cubicBezTo>
                        <a:pt x="6813" y="1098"/>
                        <a:pt x="18243" y="-2712"/>
                        <a:pt x="27768" y="2050"/>
                      </a:cubicBezTo>
                      <a:lnTo>
                        <a:pt x="137305" y="55390"/>
                      </a:lnTo>
                      <a:cubicBezTo>
                        <a:pt x="146830" y="60153"/>
                        <a:pt x="150640" y="71583"/>
                        <a:pt x="145878" y="81108"/>
                      </a:cubicBezTo>
                      <a:cubicBezTo>
                        <a:pt x="142068" y="87775"/>
                        <a:pt x="135400" y="91585"/>
                        <a:pt x="128733" y="915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1F66AC9-1243-E233-F7BB-CA49BB76E1D1}"/>
                    </a:ext>
                  </a:extLst>
                </p:cNvPr>
                <p:cNvSpPr/>
                <p:nvPr/>
              </p:nvSpPr>
              <p:spPr>
                <a:xfrm>
                  <a:off x="9670279" y="2190903"/>
                  <a:ext cx="147782" cy="91585"/>
                </a:xfrm>
                <a:custGeom>
                  <a:avLst/>
                  <a:gdLst>
                    <a:gd name="connsiteX0" fmla="*/ 19050 w 147782"/>
                    <a:gd name="connsiteY0" fmla="*/ 91585 h 91585"/>
                    <a:gd name="connsiteX1" fmla="*/ 0 w 147782"/>
                    <a:gd name="connsiteY1" fmla="*/ 72535 h 91585"/>
                    <a:gd name="connsiteX2" fmla="*/ 10478 w 147782"/>
                    <a:gd name="connsiteY2" fmla="*/ 55390 h 91585"/>
                    <a:gd name="connsiteX3" fmla="*/ 120015 w 147782"/>
                    <a:gd name="connsiteY3" fmla="*/ 2050 h 91585"/>
                    <a:gd name="connsiteX4" fmla="*/ 145733 w 147782"/>
                    <a:gd name="connsiteY4" fmla="*/ 10623 h 91585"/>
                    <a:gd name="connsiteX5" fmla="*/ 137160 w 147782"/>
                    <a:gd name="connsiteY5" fmla="*/ 36340 h 91585"/>
                    <a:gd name="connsiteX6" fmla="*/ 27623 w 147782"/>
                    <a:gd name="connsiteY6" fmla="*/ 89680 h 91585"/>
                    <a:gd name="connsiteX7" fmla="*/ 19050 w 147782"/>
                    <a:gd name="connsiteY7" fmla="*/ 91585 h 91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782" h="91585">
                      <a:moveTo>
                        <a:pt x="19050" y="91585"/>
                      </a:moveTo>
                      <a:cubicBezTo>
                        <a:pt x="8573" y="91585"/>
                        <a:pt x="0" y="83013"/>
                        <a:pt x="0" y="72535"/>
                      </a:cubicBezTo>
                      <a:cubicBezTo>
                        <a:pt x="0" y="64915"/>
                        <a:pt x="3810" y="58248"/>
                        <a:pt x="10478" y="55390"/>
                      </a:cubicBezTo>
                      <a:lnTo>
                        <a:pt x="120015" y="2050"/>
                      </a:lnTo>
                      <a:cubicBezTo>
                        <a:pt x="129540" y="-2712"/>
                        <a:pt x="140970" y="1098"/>
                        <a:pt x="145733" y="10623"/>
                      </a:cubicBezTo>
                      <a:cubicBezTo>
                        <a:pt x="150495" y="20148"/>
                        <a:pt x="146685" y="31578"/>
                        <a:pt x="137160" y="36340"/>
                      </a:cubicBezTo>
                      <a:lnTo>
                        <a:pt x="27623" y="89680"/>
                      </a:lnTo>
                      <a:cubicBezTo>
                        <a:pt x="24765" y="90633"/>
                        <a:pt x="21908" y="91585"/>
                        <a:pt x="19050" y="915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06678E9-CC1C-6606-F07F-4087B0D4531F}"/>
                    </a:ext>
                  </a:extLst>
                </p:cNvPr>
                <p:cNvSpPr/>
                <p:nvPr/>
              </p:nvSpPr>
              <p:spPr>
                <a:xfrm>
                  <a:off x="9778865" y="2388100"/>
                  <a:ext cx="66790" cy="82030"/>
                </a:xfrm>
                <a:custGeom>
                  <a:avLst/>
                  <a:gdLst>
                    <a:gd name="connsiteX0" fmla="*/ 19050 w 66790"/>
                    <a:gd name="connsiteY0" fmla="*/ 82031 h 82030"/>
                    <a:gd name="connsiteX1" fmla="*/ 0 w 66790"/>
                    <a:gd name="connsiteY1" fmla="*/ 62981 h 82030"/>
                    <a:gd name="connsiteX2" fmla="*/ 2857 w 66790"/>
                    <a:gd name="connsiteY2" fmla="*/ 52503 h 82030"/>
                    <a:gd name="connsiteX3" fmla="*/ 31432 w 66790"/>
                    <a:gd name="connsiteY3" fmla="*/ 8688 h 82030"/>
                    <a:gd name="connsiteX4" fmla="*/ 58103 w 66790"/>
                    <a:gd name="connsiteY4" fmla="*/ 2973 h 82030"/>
                    <a:gd name="connsiteX5" fmla="*/ 63817 w 66790"/>
                    <a:gd name="connsiteY5" fmla="*/ 29643 h 82030"/>
                    <a:gd name="connsiteX6" fmla="*/ 63817 w 66790"/>
                    <a:gd name="connsiteY6" fmla="*/ 29643 h 82030"/>
                    <a:gd name="connsiteX7" fmla="*/ 35242 w 66790"/>
                    <a:gd name="connsiteY7" fmla="*/ 73458 h 82030"/>
                    <a:gd name="connsiteX8" fmla="*/ 19050 w 66790"/>
                    <a:gd name="connsiteY8" fmla="*/ 82031 h 82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790" h="82030">
                      <a:moveTo>
                        <a:pt x="19050" y="82031"/>
                      </a:moveTo>
                      <a:cubicBezTo>
                        <a:pt x="8572" y="82031"/>
                        <a:pt x="0" y="73458"/>
                        <a:pt x="0" y="62981"/>
                      </a:cubicBezTo>
                      <a:cubicBezTo>
                        <a:pt x="0" y="59171"/>
                        <a:pt x="953" y="55361"/>
                        <a:pt x="2857" y="52503"/>
                      </a:cubicBezTo>
                      <a:lnTo>
                        <a:pt x="31432" y="8688"/>
                      </a:lnTo>
                      <a:cubicBezTo>
                        <a:pt x="37147" y="116"/>
                        <a:pt x="48578" y="-2742"/>
                        <a:pt x="58103" y="2973"/>
                      </a:cubicBezTo>
                      <a:cubicBezTo>
                        <a:pt x="66675" y="8688"/>
                        <a:pt x="69532" y="20118"/>
                        <a:pt x="63817" y="29643"/>
                      </a:cubicBezTo>
                      <a:cubicBezTo>
                        <a:pt x="63817" y="29643"/>
                        <a:pt x="63817" y="29643"/>
                        <a:pt x="63817" y="29643"/>
                      </a:cubicBezTo>
                      <a:lnTo>
                        <a:pt x="35242" y="73458"/>
                      </a:lnTo>
                      <a:cubicBezTo>
                        <a:pt x="31432" y="79173"/>
                        <a:pt x="25717" y="82031"/>
                        <a:pt x="19050" y="8203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30B6A08-FE7C-D245-FEFC-8A046C33777A}"/>
                    </a:ext>
                  </a:extLst>
                </p:cNvPr>
                <p:cNvSpPr/>
                <p:nvPr/>
              </p:nvSpPr>
              <p:spPr>
                <a:xfrm>
                  <a:off x="10319885" y="2031688"/>
                  <a:ext cx="94591" cy="47917"/>
                </a:xfrm>
                <a:custGeom>
                  <a:avLst/>
                  <a:gdLst>
                    <a:gd name="connsiteX0" fmla="*/ 19050 w 94591"/>
                    <a:gd name="connsiteY0" fmla="*/ 47918 h 47917"/>
                    <a:gd name="connsiteX1" fmla="*/ 0 w 94591"/>
                    <a:gd name="connsiteY1" fmla="*/ 28868 h 47917"/>
                    <a:gd name="connsiteX2" fmla="*/ 16192 w 94591"/>
                    <a:gd name="connsiteY2" fmla="*/ 9818 h 47917"/>
                    <a:gd name="connsiteX3" fmla="*/ 72390 w 94591"/>
                    <a:gd name="connsiteY3" fmla="*/ 293 h 47917"/>
                    <a:gd name="connsiteX4" fmla="*/ 94298 w 94591"/>
                    <a:gd name="connsiteY4" fmla="*/ 16485 h 47917"/>
                    <a:gd name="connsiteX5" fmla="*/ 79057 w 94591"/>
                    <a:gd name="connsiteY5" fmla="*/ 38393 h 47917"/>
                    <a:gd name="connsiteX6" fmla="*/ 22860 w 94591"/>
                    <a:gd name="connsiteY6" fmla="*/ 47918 h 47917"/>
                    <a:gd name="connsiteX7" fmla="*/ 19050 w 94591"/>
                    <a:gd name="connsiteY7" fmla="*/ 47918 h 4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591" h="47917">
                      <a:moveTo>
                        <a:pt x="19050" y="47918"/>
                      </a:moveTo>
                      <a:cubicBezTo>
                        <a:pt x="8573" y="47918"/>
                        <a:pt x="0" y="39345"/>
                        <a:pt x="0" y="28868"/>
                      </a:cubicBezTo>
                      <a:cubicBezTo>
                        <a:pt x="0" y="19343"/>
                        <a:pt x="6667" y="11723"/>
                        <a:pt x="16192" y="9818"/>
                      </a:cubicBezTo>
                      <a:lnTo>
                        <a:pt x="72390" y="293"/>
                      </a:lnTo>
                      <a:cubicBezTo>
                        <a:pt x="82867" y="-1612"/>
                        <a:pt x="92392" y="6008"/>
                        <a:pt x="94298" y="16485"/>
                      </a:cubicBezTo>
                      <a:cubicBezTo>
                        <a:pt x="96202" y="26963"/>
                        <a:pt x="88582" y="36488"/>
                        <a:pt x="79057" y="38393"/>
                      </a:cubicBezTo>
                      <a:lnTo>
                        <a:pt x="22860" y="47918"/>
                      </a:lnTo>
                      <a:cubicBezTo>
                        <a:pt x="20955" y="47918"/>
                        <a:pt x="20002" y="47918"/>
                        <a:pt x="19050" y="479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8E35ECE2-D4D5-5DBF-2096-EFB63C59B0C8}"/>
                    </a:ext>
                  </a:extLst>
                </p:cNvPr>
                <p:cNvSpPr/>
                <p:nvPr/>
              </p:nvSpPr>
              <p:spPr>
                <a:xfrm>
                  <a:off x="10136052" y="1835766"/>
                  <a:ext cx="134302" cy="134302"/>
                </a:xfrm>
                <a:custGeom>
                  <a:avLst/>
                  <a:gdLst>
                    <a:gd name="connsiteX0" fmla="*/ 19050 w 134302"/>
                    <a:gd name="connsiteY0" fmla="*/ 134303 h 134302"/>
                    <a:gd name="connsiteX1" fmla="*/ 0 w 134302"/>
                    <a:gd name="connsiteY1" fmla="*/ 115252 h 134302"/>
                    <a:gd name="connsiteX2" fmla="*/ 5715 w 134302"/>
                    <a:gd name="connsiteY2" fmla="*/ 101918 h 134302"/>
                    <a:gd name="connsiteX3" fmla="*/ 101918 w 134302"/>
                    <a:gd name="connsiteY3" fmla="*/ 5715 h 134302"/>
                    <a:gd name="connsiteX4" fmla="*/ 128588 w 134302"/>
                    <a:gd name="connsiteY4" fmla="*/ 5715 h 134302"/>
                    <a:gd name="connsiteX5" fmla="*/ 128588 w 134302"/>
                    <a:gd name="connsiteY5" fmla="*/ 32385 h 134302"/>
                    <a:gd name="connsiteX6" fmla="*/ 128588 w 134302"/>
                    <a:gd name="connsiteY6" fmla="*/ 32385 h 134302"/>
                    <a:gd name="connsiteX7" fmla="*/ 32385 w 134302"/>
                    <a:gd name="connsiteY7" fmla="*/ 129540 h 134302"/>
                    <a:gd name="connsiteX8" fmla="*/ 19050 w 134302"/>
                    <a:gd name="connsiteY8" fmla="*/ 134303 h 13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302" h="134302">
                      <a:moveTo>
                        <a:pt x="19050" y="134303"/>
                      </a:moveTo>
                      <a:cubicBezTo>
                        <a:pt x="8573" y="134303"/>
                        <a:pt x="0" y="125730"/>
                        <a:pt x="0" y="115252"/>
                      </a:cubicBezTo>
                      <a:cubicBezTo>
                        <a:pt x="0" y="110490"/>
                        <a:pt x="1905" y="105727"/>
                        <a:pt x="5715" y="101918"/>
                      </a:cubicBezTo>
                      <a:lnTo>
                        <a:pt x="101918" y="5715"/>
                      </a:lnTo>
                      <a:cubicBezTo>
                        <a:pt x="109538" y="-1905"/>
                        <a:pt x="120968" y="-1905"/>
                        <a:pt x="128588" y="5715"/>
                      </a:cubicBezTo>
                      <a:cubicBezTo>
                        <a:pt x="136208" y="13335"/>
                        <a:pt x="136208" y="24765"/>
                        <a:pt x="128588" y="32385"/>
                      </a:cubicBezTo>
                      <a:cubicBezTo>
                        <a:pt x="128588" y="32385"/>
                        <a:pt x="128588" y="32385"/>
                        <a:pt x="128588" y="32385"/>
                      </a:cubicBezTo>
                      <a:lnTo>
                        <a:pt x="32385" y="129540"/>
                      </a:lnTo>
                      <a:cubicBezTo>
                        <a:pt x="29528" y="132397"/>
                        <a:pt x="24765" y="134303"/>
                        <a:pt x="19050" y="13430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78A78B3D-CA75-0F03-08EB-EEDD2D9D5113}"/>
                    </a:ext>
                  </a:extLst>
                </p:cNvPr>
                <p:cNvSpPr/>
                <p:nvPr/>
              </p:nvSpPr>
              <p:spPr>
                <a:xfrm>
                  <a:off x="10188983" y="2387807"/>
                  <a:ext cx="67200" cy="82324"/>
                </a:xfrm>
                <a:custGeom>
                  <a:avLst/>
                  <a:gdLst>
                    <a:gd name="connsiteX0" fmla="*/ 48034 w 67200"/>
                    <a:gd name="connsiteY0" fmla="*/ 82324 h 82324"/>
                    <a:gd name="connsiteX1" fmla="*/ 31842 w 67200"/>
                    <a:gd name="connsiteY1" fmla="*/ 73752 h 82324"/>
                    <a:gd name="connsiteX2" fmla="*/ 3267 w 67200"/>
                    <a:gd name="connsiteY2" fmla="*/ 29937 h 82324"/>
                    <a:gd name="connsiteX3" fmla="*/ 8029 w 67200"/>
                    <a:gd name="connsiteY3" fmla="*/ 3267 h 82324"/>
                    <a:gd name="connsiteX4" fmla="*/ 34699 w 67200"/>
                    <a:gd name="connsiteY4" fmla="*/ 8029 h 82324"/>
                    <a:gd name="connsiteX5" fmla="*/ 35652 w 67200"/>
                    <a:gd name="connsiteY5" fmla="*/ 8982 h 82324"/>
                    <a:gd name="connsiteX6" fmla="*/ 64227 w 67200"/>
                    <a:gd name="connsiteY6" fmla="*/ 52797 h 82324"/>
                    <a:gd name="connsiteX7" fmla="*/ 58512 w 67200"/>
                    <a:gd name="connsiteY7" fmla="*/ 79467 h 82324"/>
                    <a:gd name="connsiteX8" fmla="*/ 48034 w 67200"/>
                    <a:gd name="connsiteY8" fmla="*/ 82324 h 8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200" h="82324">
                      <a:moveTo>
                        <a:pt x="48034" y="82324"/>
                      </a:moveTo>
                      <a:cubicBezTo>
                        <a:pt x="41367" y="82324"/>
                        <a:pt x="35652" y="79467"/>
                        <a:pt x="31842" y="73752"/>
                      </a:cubicBezTo>
                      <a:lnTo>
                        <a:pt x="3267" y="29937"/>
                      </a:lnTo>
                      <a:cubicBezTo>
                        <a:pt x="-2448" y="21364"/>
                        <a:pt x="-543" y="8982"/>
                        <a:pt x="8029" y="3267"/>
                      </a:cubicBezTo>
                      <a:cubicBezTo>
                        <a:pt x="16602" y="-2448"/>
                        <a:pt x="28984" y="-543"/>
                        <a:pt x="34699" y="8029"/>
                      </a:cubicBezTo>
                      <a:cubicBezTo>
                        <a:pt x="34699" y="8029"/>
                        <a:pt x="34699" y="8982"/>
                        <a:pt x="35652" y="8982"/>
                      </a:cubicBezTo>
                      <a:lnTo>
                        <a:pt x="64227" y="52797"/>
                      </a:lnTo>
                      <a:cubicBezTo>
                        <a:pt x="69942" y="61369"/>
                        <a:pt x="67084" y="73752"/>
                        <a:pt x="58512" y="79467"/>
                      </a:cubicBezTo>
                      <a:cubicBezTo>
                        <a:pt x="55654" y="81372"/>
                        <a:pt x="51844" y="82324"/>
                        <a:pt x="48034" y="823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3961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t"/>
          <a:lstStyle/>
          <a:p>
            <a:r>
              <a:rPr lang="en-US" dirty="0"/>
              <a:t>CASE STUDY: </a:t>
            </a:r>
            <a:r>
              <a:rPr lang="en-US" b="1" dirty="0"/>
              <a:t>GENERATIVE AI INTEGRATION  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3CBB56-C49C-355B-766E-78BCCDBF9069}"/>
              </a:ext>
            </a:extLst>
          </p:cNvPr>
          <p:cNvGrpSpPr/>
          <p:nvPr/>
        </p:nvGrpSpPr>
        <p:grpSpPr>
          <a:xfrm>
            <a:off x="839104" y="1768429"/>
            <a:ext cx="10513792" cy="3854407"/>
            <a:chOff x="839104" y="1768429"/>
            <a:chExt cx="10513792" cy="385440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32D76B3-4C53-5E05-E0C9-370393A11831}"/>
                </a:ext>
              </a:extLst>
            </p:cNvPr>
            <p:cNvGrpSpPr/>
            <p:nvPr/>
          </p:nvGrpSpPr>
          <p:grpSpPr>
            <a:xfrm>
              <a:off x="9277220" y="1768429"/>
              <a:ext cx="2075676" cy="3854407"/>
              <a:chOff x="9277220" y="1768429"/>
              <a:chExt cx="2075676" cy="38544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F52F00-F8C4-89AC-FE52-141AF978D0BD}"/>
                  </a:ext>
                </a:extLst>
              </p:cNvPr>
              <p:cNvSpPr txBox="1"/>
              <p:nvPr/>
            </p:nvSpPr>
            <p:spPr>
              <a:xfrm>
                <a:off x="9277220" y="2760514"/>
                <a:ext cx="20756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>
                    <a:latin typeface="+mn-lt"/>
                    <a:cs typeface="Calibri" panose="020F0502020204030204" pitchFamily="34" charset="0"/>
                  </a:rPr>
                  <a:t>$500M in gen AI use cases</a:t>
                </a:r>
                <a:r>
                  <a:rPr lang="en-US" b="0" i="0">
                    <a:latin typeface="+mn-lt"/>
                    <a:cs typeface="Calibri" panose="020F0502020204030204" pitchFamily="34" charset="0"/>
                  </a:rPr>
                  <a:t>.</a:t>
                </a:r>
              </a:p>
              <a:p>
                <a:pPr algn="ctr"/>
                <a:r>
                  <a:rPr lang="en-US" b="1">
                    <a:cs typeface="Calibri" panose="020F0502020204030204" pitchFamily="34" charset="0"/>
                  </a:rPr>
                  <a:t>Drove adoption from 0% to 50%</a:t>
                </a:r>
                <a:r>
                  <a:rPr lang="en-US">
                    <a:cs typeface="Calibri" panose="020F0502020204030204" pitchFamily="34" charset="0"/>
                  </a:rPr>
                  <a:t>.</a:t>
                </a:r>
              </a:p>
              <a:p>
                <a:pPr algn="ctr"/>
                <a:r>
                  <a:rPr lang="en-US">
                    <a:cs typeface="Calibri" panose="020F0502020204030204" pitchFamily="34" charset="0"/>
                  </a:rPr>
                  <a:t>Use cases scaled to enterprise.</a:t>
                </a:r>
              </a:p>
              <a:p>
                <a:pPr algn="ctr"/>
                <a:r>
                  <a:rPr lang="en-US">
                    <a:cs typeface="Calibri" panose="020F0502020204030204" pitchFamily="34" charset="0"/>
                  </a:rPr>
                  <a:t>Scope expanded to include all AI capabilities.</a:t>
                </a:r>
              </a:p>
              <a:p>
                <a:pPr algn="ctr"/>
                <a:endParaRPr lang="en-US" b="0" i="0">
                  <a:latin typeface="+mn-lt"/>
                  <a:cs typeface="Calibri" panose="020F0502020204030204" pitchFamily="34" charset="0"/>
                </a:endParaRPr>
              </a:p>
            </p:txBody>
          </p:sp>
          <p:pic>
            <p:nvPicPr>
              <p:cNvPr id="44" name="Graphic 43" descr="Diamond with solid fill">
                <a:extLst>
                  <a:ext uri="{FF2B5EF4-FFF2-40B4-BE49-F238E27FC236}">
                    <a16:creationId xmlns:a16="http://schemas.microsoft.com/office/drawing/2014/main" id="{0923A4B3-80CE-B2E7-B002-1CA0D598B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57858" y="176842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473684E-877C-72D0-1870-DE3F0C9CEBFF}"/>
                </a:ext>
              </a:extLst>
            </p:cNvPr>
            <p:cNvGrpSpPr/>
            <p:nvPr/>
          </p:nvGrpSpPr>
          <p:grpSpPr>
            <a:xfrm>
              <a:off x="3651809" y="1812503"/>
              <a:ext cx="2075676" cy="3533334"/>
              <a:chOff x="3651809" y="1812503"/>
              <a:chExt cx="2075676" cy="353333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F21D7-2781-1DE6-3C1E-D5A198357F31}"/>
                  </a:ext>
                </a:extLst>
              </p:cNvPr>
              <p:cNvSpPr txBox="1"/>
              <p:nvPr/>
            </p:nvSpPr>
            <p:spPr>
              <a:xfrm>
                <a:off x="3651809" y="2760514"/>
                <a:ext cx="2075676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 dirty="0">
                    <a:latin typeface="+mn-lt"/>
                    <a:cs typeface="Calibri" panose="020F0502020204030204" pitchFamily="34" charset="0"/>
                  </a:rPr>
                  <a:t>Create </a:t>
                </a:r>
                <a:r>
                  <a:rPr lang="en-US" b="1" dirty="0">
                    <a:cs typeface="Calibri" panose="020F0502020204030204" pitchFamily="34" charset="0"/>
                  </a:rPr>
                  <a:t>generative AI program </a:t>
                </a:r>
                <a:r>
                  <a:rPr lang="en-US" dirty="0">
                    <a:cs typeface="Calibri" panose="020F0502020204030204" pitchFamily="34" charset="0"/>
                  </a:rPr>
                  <a:t>in Mass Markets to accomplish multiple goals including adoption and identification of use cases with clear ROI.</a:t>
                </a:r>
                <a:endParaRPr lang="en-US" b="0" i="0" dirty="0">
                  <a:latin typeface="+mn-lt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DD67E3F-6FF6-D7D8-32FB-80ACF59841E0}"/>
                  </a:ext>
                </a:extLst>
              </p:cNvPr>
              <p:cNvGrpSpPr/>
              <p:nvPr/>
            </p:nvGrpSpPr>
            <p:grpSpPr>
              <a:xfrm>
                <a:off x="4299121" y="1812503"/>
                <a:ext cx="781050" cy="781050"/>
                <a:chOff x="4299121" y="1812503"/>
                <a:chExt cx="781050" cy="781050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DDDE2B92-6057-EF9E-FEF1-0CDADFE06C24}"/>
                    </a:ext>
                  </a:extLst>
                </p:cNvPr>
                <p:cNvSpPr/>
                <p:nvPr/>
              </p:nvSpPr>
              <p:spPr>
                <a:xfrm>
                  <a:off x="4613446" y="2126828"/>
                  <a:ext cx="152400" cy="152400"/>
                </a:xfrm>
                <a:custGeom>
                  <a:avLst/>
                  <a:gdLst>
                    <a:gd name="connsiteX0" fmla="*/ 76200 w 152400"/>
                    <a:gd name="connsiteY0" fmla="*/ 152400 h 152400"/>
                    <a:gd name="connsiteX1" fmla="*/ 0 w 152400"/>
                    <a:gd name="connsiteY1" fmla="*/ 76200 h 152400"/>
                    <a:gd name="connsiteX2" fmla="*/ 76200 w 152400"/>
                    <a:gd name="connsiteY2" fmla="*/ 0 h 152400"/>
                    <a:gd name="connsiteX3" fmla="*/ 152400 w 152400"/>
                    <a:gd name="connsiteY3" fmla="*/ 76200 h 152400"/>
                    <a:gd name="connsiteX4" fmla="*/ 76200 w 152400"/>
                    <a:gd name="connsiteY4" fmla="*/ 152400 h 152400"/>
                    <a:gd name="connsiteX5" fmla="*/ 76200 w 152400"/>
                    <a:gd name="connsiteY5" fmla="*/ 38100 h 152400"/>
                    <a:gd name="connsiteX6" fmla="*/ 38100 w 152400"/>
                    <a:gd name="connsiteY6" fmla="*/ 76200 h 152400"/>
                    <a:gd name="connsiteX7" fmla="*/ 76200 w 152400"/>
                    <a:gd name="connsiteY7" fmla="*/ 114300 h 152400"/>
                    <a:gd name="connsiteX8" fmla="*/ 114300 w 152400"/>
                    <a:gd name="connsiteY8" fmla="*/ 76200 h 152400"/>
                    <a:gd name="connsiteX9" fmla="*/ 76200 w 152400"/>
                    <a:gd name="connsiteY9" fmla="*/ 381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2400" h="152400">
                      <a:moveTo>
                        <a:pt x="76200" y="152400"/>
                      </a:move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ubicBezTo>
                        <a:pt x="152400" y="118284"/>
                        <a:pt x="118284" y="152400"/>
                        <a:pt x="76200" y="152400"/>
                      </a:cubicBezTo>
                      <a:close/>
                      <a:moveTo>
                        <a:pt x="76200" y="38100"/>
                      </a:moveTo>
                      <a:cubicBezTo>
                        <a:pt x="55158" y="38100"/>
                        <a:pt x="38100" y="55158"/>
                        <a:pt x="38100" y="76200"/>
                      </a:cubicBezTo>
                      <a:cubicBezTo>
                        <a:pt x="38100" y="97242"/>
                        <a:pt x="55158" y="114300"/>
                        <a:pt x="76200" y="114300"/>
                      </a:cubicBezTo>
                      <a:cubicBezTo>
                        <a:pt x="97242" y="114300"/>
                        <a:pt x="114300" y="97242"/>
                        <a:pt x="114300" y="76200"/>
                      </a:cubicBezTo>
                      <a:cubicBezTo>
                        <a:pt x="114300" y="55158"/>
                        <a:pt x="97242" y="38100"/>
                        <a:pt x="76200" y="3810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7535C93-ABE8-28B0-264C-4592AC3C45DD}"/>
                    </a:ext>
                  </a:extLst>
                </p:cNvPr>
                <p:cNvSpPr/>
                <p:nvPr/>
              </p:nvSpPr>
              <p:spPr>
                <a:xfrm>
                  <a:off x="4299121" y="1812503"/>
                  <a:ext cx="781050" cy="781050"/>
                </a:xfrm>
                <a:custGeom>
                  <a:avLst/>
                  <a:gdLst>
                    <a:gd name="connsiteX0" fmla="*/ 723900 w 781050"/>
                    <a:gd name="connsiteY0" fmla="*/ 371475 h 781050"/>
                    <a:gd name="connsiteX1" fmla="*/ 409575 w 781050"/>
                    <a:gd name="connsiteY1" fmla="*/ 57150 h 781050"/>
                    <a:gd name="connsiteX2" fmla="*/ 409575 w 781050"/>
                    <a:gd name="connsiteY2" fmla="*/ 0 h 781050"/>
                    <a:gd name="connsiteX3" fmla="*/ 371475 w 781050"/>
                    <a:gd name="connsiteY3" fmla="*/ 0 h 781050"/>
                    <a:gd name="connsiteX4" fmla="*/ 371475 w 781050"/>
                    <a:gd name="connsiteY4" fmla="*/ 57150 h 781050"/>
                    <a:gd name="connsiteX5" fmla="*/ 57150 w 781050"/>
                    <a:gd name="connsiteY5" fmla="*/ 371475 h 781050"/>
                    <a:gd name="connsiteX6" fmla="*/ 0 w 781050"/>
                    <a:gd name="connsiteY6" fmla="*/ 371475 h 781050"/>
                    <a:gd name="connsiteX7" fmla="*/ 0 w 781050"/>
                    <a:gd name="connsiteY7" fmla="*/ 409575 h 781050"/>
                    <a:gd name="connsiteX8" fmla="*/ 57150 w 781050"/>
                    <a:gd name="connsiteY8" fmla="*/ 409575 h 781050"/>
                    <a:gd name="connsiteX9" fmla="*/ 371475 w 781050"/>
                    <a:gd name="connsiteY9" fmla="*/ 723900 h 781050"/>
                    <a:gd name="connsiteX10" fmla="*/ 371475 w 781050"/>
                    <a:gd name="connsiteY10" fmla="*/ 781050 h 781050"/>
                    <a:gd name="connsiteX11" fmla="*/ 409575 w 781050"/>
                    <a:gd name="connsiteY11" fmla="*/ 781050 h 781050"/>
                    <a:gd name="connsiteX12" fmla="*/ 409575 w 781050"/>
                    <a:gd name="connsiteY12" fmla="*/ 723900 h 781050"/>
                    <a:gd name="connsiteX13" fmla="*/ 723900 w 781050"/>
                    <a:gd name="connsiteY13" fmla="*/ 409575 h 781050"/>
                    <a:gd name="connsiteX14" fmla="*/ 781050 w 781050"/>
                    <a:gd name="connsiteY14" fmla="*/ 409575 h 781050"/>
                    <a:gd name="connsiteX15" fmla="*/ 781050 w 781050"/>
                    <a:gd name="connsiteY15" fmla="*/ 371475 h 781050"/>
                    <a:gd name="connsiteX16" fmla="*/ 582549 w 781050"/>
                    <a:gd name="connsiteY16" fmla="*/ 409575 h 781050"/>
                    <a:gd name="connsiteX17" fmla="*/ 409575 w 781050"/>
                    <a:gd name="connsiteY17" fmla="*/ 582549 h 781050"/>
                    <a:gd name="connsiteX18" fmla="*/ 409575 w 781050"/>
                    <a:gd name="connsiteY18" fmla="*/ 504825 h 781050"/>
                    <a:gd name="connsiteX19" fmla="*/ 371475 w 781050"/>
                    <a:gd name="connsiteY19" fmla="*/ 504825 h 781050"/>
                    <a:gd name="connsiteX20" fmla="*/ 371475 w 781050"/>
                    <a:gd name="connsiteY20" fmla="*/ 582549 h 781050"/>
                    <a:gd name="connsiteX21" fmla="*/ 198501 w 781050"/>
                    <a:gd name="connsiteY21" fmla="*/ 409575 h 781050"/>
                    <a:gd name="connsiteX22" fmla="*/ 276225 w 781050"/>
                    <a:gd name="connsiteY22" fmla="*/ 409575 h 781050"/>
                    <a:gd name="connsiteX23" fmla="*/ 276225 w 781050"/>
                    <a:gd name="connsiteY23" fmla="*/ 371475 h 781050"/>
                    <a:gd name="connsiteX24" fmla="*/ 198501 w 781050"/>
                    <a:gd name="connsiteY24" fmla="*/ 371475 h 781050"/>
                    <a:gd name="connsiteX25" fmla="*/ 371475 w 781050"/>
                    <a:gd name="connsiteY25" fmla="*/ 198501 h 781050"/>
                    <a:gd name="connsiteX26" fmla="*/ 371475 w 781050"/>
                    <a:gd name="connsiteY26" fmla="*/ 276225 h 781050"/>
                    <a:gd name="connsiteX27" fmla="*/ 409575 w 781050"/>
                    <a:gd name="connsiteY27" fmla="*/ 276225 h 781050"/>
                    <a:gd name="connsiteX28" fmla="*/ 409575 w 781050"/>
                    <a:gd name="connsiteY28" fmla="*/ 198501 h 781050"/>
                    <a:gd name="connsiteX29" fmla="*/ 582549 w 781050"/>
                    <a:gd name="connsiteY29" fmla="*/ 371475 h 781050"/>
                    <a:gd name="connsiteX30" fmla="*/ 504825 w 781050"/>
                    <a:gd name="connsiteY30" fmla="*/ 371475 h 781050"/>
                    <a:gd name="connsiteX31" fmla="*/ 504825 w 781050"/>
                    <a:gd name="connsiteY31" fmla="*/ 409575 h 781050"/>
                    <a:gd name="connsiteX32" fmla="*/ 371475 w 781050"/>
                    <a:gd name="connsiteY32" fmla="*/ 114300 h 781050"/>
                    <a:gd name="connsiteX33" fmla="*/ 371475 w 781050"/>
                    <a:gd name="connsiteY33" fmla="*/ 160306 h 781050"/>
                    <a:gd name="connsiteX34" fmla="*/ 160211 w 781050"/>
                    <a:gd name="connsiteY34" fmla="*/ 371475 h 781050"/>
                    <a:gd name="connsiteX35" fmla="*/ 114300 w 781050"/>
                    <a:gd name="connsiteY35" fmla="*/ 371475 h 781050"/>
                    <a:gd name="connsiteX36" fmla="*/ 371475 w 781050"/>
                    <a:gd name="connsiteY36" fmla="*/ 114300 h 781050"/>
                    <a:gd name="connsiteX37" fmla="*/ 114300 w 781050"/>
                    <a:gd name="connsiteY37" fmla="*/ 409575 h 781050"/>
                    <a:gd name="connsiteX38" fmla="*/ 160306 w 781050"/>
                    <a:gd name="connsiteY38" fmla="*/ 409575 h 781050"/>
                    <a:gd name="connsiteX39" fmla="*/ 371475 w 781050"/>
                    <a:gd name="connsiteY39" fmla="*/ 620840 h 781050"/>
                    <a:gd name="connsiteX40" fmla="*/ 371475 w 781050"/>
                    <a:gd name="connsiteY40" fmla="*/ 666750 h 781050"/>
                    <a:gd name="connsiteX41" fmla="*/ 114300 w 781050"/>
                    <a:gd name="connsiteY41" fmla="*/ 409575 h 781050"/>
                    <a:gd name="connsiteX42" fmla="*/ 409575 w 781050"/>
                    <a:gd name="connsiteY42" fmla="*/ 666750 h 781050"/>
                    <a:gd name="connsiteX43" fmla="*/ 409575 w 781050"/>
                    <a:gd name="connsiteY43" fmla="*/ 620840 h 781050"/>
                    <a:gd name="connsiteX44" fmla="*/ 620840 w 781050"/>
                    <a:gd name="connsiteY44" fmla="*/ 409575 h 781050"/>
                    <a:gd name="connsiteX45" fmla="*/ 666750 w 781050"/>
                    <a:gd name="connsiteY45" fmla="*/ 409575 h 781050"/>
                    <a:gd name="connsiteX46" fmla="*/ 409575 w 781050"/>
                    <a:gd name="connsiteY46" fmla="*/ 666750 h 781050"/>
                    <a:gd name="connsiteX47" fmla="*/ 620840 w 781050"/>
                    <a:gd name="connsiteY47" fmla="*/ 371475 h 781050"/>
                    <a:gd name="connsiteX48" fmla="*/ 409575 w 781050"/>
                    <a:gd name="connsiteY48" fmla="*/ 160211 h 781050"/>
                    <a:gd name="connsiteX49" fmla="*/ 409575 w 781050"/>
                    <a:gd name="connsiteY49" fmla="*/ 114300 h 781050"/>
                    <a:gd name="connsiteX50" fmla="*/ 666750 w 781050"/>
                    <a:gd name="connsiteY50" fmla="*/ 371475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781050" h="781050">
                      <a:moveTo>
                        <a:pt x="723900" y="371475"/>
                      </a:moveTo>
                      <a:cubicBezTo>
                        <a:pt x="713912" y="202187"/>
                        <a:pt x="578863" y="67138"/>
                        <a:pt x="409575" y="57150"/>
                      </a:cubicBezTo>
                      <a:lnTo>
                        <a:pt x="409575" y="0"/>
                      </a:lnTo>
                      <a:lnTo>
                        <a:pt x="371475" y="0"/>
                      </a:lnTo>
                      <a:lnTo>
                        <a:pt x="371475" y="57150"/>
                      </a:lnTo>
                      <a:cubicBezTo>
                        <a:pt x="202187" y="67138"/>
                        <a:pt x="67138" y="202187"/>
                        <a:pt x="57150" y="371475"/>
                      </a:cubicBezTo>
                      <a:lnTo>
                        <a:pt x="0" y="371475"/>
                      </a:lnTo>
                      <a:lnTo>
                        <a:pt x="0" y="409575"/>
                      </a:lnTo>
                      <a:lnTo>
                        <a:pt x="57150" y="409575"/>
                      </a:lnTo>
                      <a:cubicBezTo>
                        <a:pt x="67138" y="578863"/>
                        <a:pt x="202187" y="713912"/>
                        <a:pt x="371475" y="723900"/>
                      </a:cubicBezTo>
                      <a:lnTo>
                        <a:pt x="371475" y="781050"/>
                      </a:lnTo>
                      <a:lnTo>
                        <a:pt x="409575" y="781050"/>
                      </a:lnTo>
                      <a:lnTo>
                        <a:pt x="409575" y="723900"/>
                      </a:lnTo>
                      <a:cubicBezTo>
                        <a:pt x="578863" y="713912"/>
                        <a:pt x="713912" y="578863"/>
                        <a:pt x="723900" y="409575"/>
                      </a:cubicBezTo>
                      <a:lnTo>
                        <a:pt x="781050" y="409575"/>
                      </a:lnTo>
                      <a:lnTo>
                        <a:pt x="781050" y="371475"/>
                      </a:lnTo>
                      <a:close/>
                      <a:moveTo>
                        <a:pt x="582549" y="409575"/>
                      </a:moveTo>
                      <a:cubicBezTo>
                        <a:pt x="573396" y="501047"/>
                        <a:pt x="501047" y="573395"/>
                        <a:pt x="409575" y="582549"/>
                      </a:cubicBezTo>
                      <a:lnTo>
                        <a:pt x="409575" y="504825"/>
                      </a:lnTo>
                      <a:lnTo>
                        <a:pt x="371475" y="504825"/>
                      </a:lnTo>
                      <a:lnTo>
                        <a:pt x="371475" y="582549"/>
                      </a:lnTo>
                      <a:cubicBezTo>
                        <a:pt x="280003" y="573396"/>
                        <a:pt x="207655" y="501047"/>
                        <a:pt x="198501" y="409575"/>
                      </a:cubicBezTo>
                      <a:lnTo>
                        <a:pt x="276225" y="409575"/>
                      </a:lnTo>
                      <a:lnTo>
                        <a:pt x="276225" y="371475"/>
                      </a:lnTo>
                      <a:lnTo>
                        <a:pt x="198501" y="371475"/>
                      </a:lnTo>
                      <a:cubicBezTo>
                        <a:pt x="207655" y="280003"/>
                        <a:pt x="280003" y="207655"/>
                        <a:pt x="371475" y="198501"/>
                      </a:cubicBezTo>
                      <a:lnTo>
                        <a:pt x="371475" y="276225"/>
                      </a:lnTo>
                      <a:lnTo>
                        <a:pt x="409575" y="276225"/>
                      </a:lnTo>
                      <a:lnTo>
                        <a:pt x="409575" y="198501"/>
                      </a:lnTo>
                      <a:cubicBezTo>
                        <a:pt x="501047" y="207655"/>
                        <a:pt x="573395" y="280003"/>
                        <a:pt x="582549" y="371475"/>
                      </a:cubicBezTo>
                      <a:lnTo>
                        <a:pt x="504825" y="371475"/>
                      </a:lnTo>
                      <a:lnTo>
                        <a:pt x="504825" y="409575"/>
                      </a:lnTo>
                      <a:close/>
                      <a:moveTo>
                        <a:pt x="371475" y="114300"/>
                      </a:moveTo>
                      <a:lnTo>
                        <a:pt x="371475" y="160306"/>
                      </a:lnTo>
                      <a:cubicBezTo>
                        <a:pt x="258979" y="169755"/>
                        <a:pt x="169710" y="258983"/>
                        <a:pt x="160211" y="371475"/>
                      </a:cubicBezTo>
                      <a:lnTo>
                        <a:pt x="114300" y="371475"/>
                      </a:lnTo>
                      <a:cubicBezTo>
                        <a:pt x="124096" y="233703"/>
                        <a:pt x="233703" y="124096"/>
                        <a:pt x="371475" y="114300"/>
                      </a:cubicBezTo>
                      <a:close/>
                      <a:moveTo>
                        <a:pt x="114300" y="409575"/>
                      </a:moveTo>
                      <a:lnTo>
                        <a:pt x="160306" y="409575"/>
                      </a:lnTo>
                      <a:cubicBezTo>
                        <a:pt x="169755" y="522071"/>
                        <a:pt x="258983" y="611340"/>
                        <a:pt x="371475" y="620840"/>
                      </a:cubicBezTo>
                      <a:lnTo>
                        <a:pt x="371475" y="666750"/>
                      </a:lnTo>
                      <a:cubicBezTo>
                        <a:pt x="233703" y="656955"/>
                        <a:pt x="124096" y="547348"/>
                        <a:pt x="114300" y="409575"/>
                      </a:cubicBezTo>
                      <a:close/>
                      <a:moveTo>
                        <a:pt x="409575" y="666750"/>
                      </a:moveTo>
                      <a:lnTo>
                        <a:pt x="409575" y="620840"/>
                      </a:lnTo>
                      <a:cubicBezTo>
                        <a:pt x="522104" y="611384"/>
                        <a:pt x="611384" y="522104"/>
                        <a:pt x="620840" y="409575"/>
                      </a:cubicBezTo>
                      <a:lnTo>
                        <a:pt x="666750" y="409575"/>
                      </a:lnTo>
                      <a:cubicBezTo>
                        <a:pt x="656955" y="547348"/>
                        <a:pt x="547348" y="656955"/>
                        <a:pt x="409575" y="666750"/>
                      </a:cubicBezTo>
                      <a:close/>
                      <a:moveTo>
                        <a:pt x="620840" y="371475"/>
                      </a:moveTo>
                      <a:cubicBezTo>
                        <a:pt x="611384" y="258946"/>
                        <a:pt x="522104" y="169666"/>
                        <a:pt x="409575" y="160211"/>
                      </a:cubicBezTo>
                      <a:lnTo>
                        <a:pt x="409575" y="114300"/>
                      </a:lnTo>
                      <a:cubicBezTo>
                        <a:pt x="547348" y="124096"/>
                        <a:pt x="656955" y="233703"/>
                        <a:pt x="666750" y="37147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EA5BE08-1DDB-2983-4389-96873A236E23}"/>
                </a:ext>
              </a:extLst>
            </p:cNvPr>
            <p:cNvGrpSpPr/>
            <p:nvPr/>
          </p:nvGrpSpPr>
          <p:grpSpPr>
            <a:xfrm>
              <a:off x="6464514" y="1850583"/>
              <a:ext cx="2075676" cy="3495254"/>
              <a:chOff x="6464514" y="1850583"/>
              <a:chExt cx="2075676" cy="34952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EEE02C-E6B2-068D-1FA5-127EF3D48032}"/>
                  </a:ext>
                </a:extLst>
              </p:cNvPr>
              <p:cNvSpPr txBox="1"/>
              <p:nvPr/>
            </p:nvSpPr>
            <p:spPr>
              <a:xfrm>
                <a:off x="6464514" y="2760514"/>
                <a:ext cx="2075676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cs typeface="Calibri" panose="020F0502020204030204" pitchFamily="34" charset="0"/>
                  </a:rPr>
                  <a:t>Developed </a:t>
                </a:r>
                <a:r>
                  <a:rPr lang="en-US" b="1">
                    <a:cs typeface="Calibri" panose="020F0502020204030204" pitchFamily="34" charset="0"/>
                  </a:rPr>
                  <a:t>vision, strategy, team, and operating model </a:t>
                </a:r>
                <a:r>
                  <a:rPr lang="en-US">
                    <a:cs typeface="Calibri" panose="020F0502020204030204" pitchFamily="34" charset="0"/>
                  </a:rPr>
                  <a:t>to identify needs and match with solutions.</a:t>
                </a:r>
              </a:p>
              <a:p>
                <a:pPr algn="ctr"/>
                <a:r>
                  <a:rPr lang="en-US">
                    <a:cs typeface="Calibri" panose="020F0502020204030204" pitchFamily="34" charset="0"/>
                  </a:rPr>
                  <a:t>Created POCs.</a:t>
                </a:r>
              </a:p>
              <a:p>
                <a:pPr algn="ctr"/>
                <a:r>
                  <a:rPr lang="en-US">
                    <a:cs typeface="Calibri" panose="020F0502020204030204" pitchFamily="34" charset="0"/>
                  </a:rPr>
                  <a:t>Developed training programs.</a:t>
                </a:r>
                <a:endParaRPr lang="en-US" b="0" i="0">
                  <a:latin typeface="+mn-lt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Graphic 69" descr="Connected with solid fill">
                <a:extLst>
                  <a:ext uri="{FF2B5EF4-FFF2-40B4-BE49-F238E27FC236}">
                    <a16:creationId xmlns:a16="http://schemas.microsoft.com/office/drawing/2014/main" id="{6FAEE7BD-61B8-EC15-8F0A-A67AB16C31F3}"/>
                  </a:ext>
                </a:extLst>
              </p:cNvPr>
              <p:cNvSpPr/>
              <p:nvPr/>
            </p:nvSpPr>
            <p:spPr>
              <a:xfrm>
                <a:off x="7216526" y="1850583"/>
                <a:ext cx="571650" cy="647737"/>
              </a:xfrm>
              <a:custGeom>
                <a:avLst/>
                <a:gdLst>
                  <a:gd name="connsiteX0" fmla="*/ 495375 w 571650"/>
                  <a:gd name="connsiteY0" fmla="*/ 495319 h 647737"/>
                  <a:gd name="connsiteX1" fmla="*/ 421652 w 571650"/>
                  <a:gd name="connsiteY1" fmla="*/ 552469 h 647737"/>
                  <a:gd name="connsiteX2" fmla="*/ 304875 w 571650"/>
                  <a:gd name="connsiteY2" fmla="*/ 552469 h 647737"/>
                  <a:gd name="connsiteX3" fmla="*/ 304875 w 571650"/>
                  <a:gd name="connsiteY3" fmla="*/ 397592 h 647737"/>
                  <a:gd name="connsiteX4" fmla="*/ 359329 w 571650"/>
                  <a:gd name="connsiteY4" fmla="*/ 304599 h 647737"/>
                  <a:gd name="connsiteX5" fmla="*/ 304875 w 571650"/>
                  <a:gd name="connsiteY5" fmla="*/ 250145 h 647737"/>
                  <a:gd name="connsiteX6" fmla="*/ 304875 w 571650"/>
                  <a:gd name="connsiteY6" fmla="*/ 57169 h 647737"/>
                  <a:gd name="connsiteX7" fmla="*/ 149999 w 571650"/>
                  <a:gd name="connsiteY7" fmla="*/ 57169 h 647737"/>
                  <a:gd name="connsiteX8" fmla="*/ 57168 w 571650"/>
                  <a:gd name="connsiteY8" fmla="*/ 2438 h 647737"/>
                  <a:gd name="connsiteX9" fmla="*/ 2438 w 571650"/>
                  <a:gd name="connsiteY9" fmla="*/ 95269 h 647737"/>
                  <a:gd name="connsiteX10" fmla="*/ 95268 w 571650"/>
                  <a:gd name="connsiteY10" fmla="*/ 149999 h 647737"/>
                  <a:gd name="connsiteX11" fmla="*/ 149999 w 571650"/>
                  <a:gd name="connsiteY11" fmla="*/ 95269 h 647737"/>
                  <a:gd name="connsiteX12" fmla="*/ 266775 w 571650"/>
                  <a:gd name="connsiteY12" fmla="*/ 95269 h 647737"/>
                  <a:gd name="connsiteX13" fmla="*/ 266775 w 571650"/>
                  <a:gd name="connsiteY13" fmla="*/ 250145 h 647737"/>
                  <a:gd name="connsiteX14" fmla="*/ 212321 w 571650"/>
                  <a:gd name="connsiteY14" fmla="*/ 343138 h 647737"/>
                  <a:gd name="connsiteX15" fmla="*/ 266775 w 571650"/>
                  <a:gd name="connsiteY15" fmla="*/ 397592 h 647737"/>
                  <a:gd name="connsiteX16" fmla="*/ 266775 w 571650"/>
                  <a:gd name="connsiteY16" fmla="*/ 590569 h 647737"/>
                  <a:gd name="connsiteX17" fmla="*/ 421652 w 571650"/>
                  <a:gd name="connsiteY17" fmla="*/ 590569 h 647737"/>
                  <a:gd name="connsiteX18" fmla="*/ 514482 w 571650"/>
                  <a:gd name="connsiteY18" fmla="*/ 645299 h 647737"/>
                  <a:gd name="connsiteX19" fmla="*/ 569212 w 571650"/>
                  <a:gd name="connsiteY19" fmla="*/ 552469 h 647737"/>
                  <a:gd name="connsiteX20" fmla="*/ 495375 w 571650"/>
                  <a:gd name="connsiteY20" fmla="*/ 495319 h 64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1650" h="647737">
                    <a:moveTo>
                      <a:pt x="495375" y="495319"/>
                    </a:moveTo>
                    <a:cubicBezTo>
                      <a:pt x="460649" y="495344"/>
                      <a:pt x="430333" y="518845"/>
                      <a:pt x="421652" y="552469"/>
                    </a:cubicBezTo>
                    <a:lnTo>
                      <a:pt x="304875" y="552469"/>
                    </a:lnTo>
                    <a:lnTo>
                      <a:pt x="304875" y="397592"/>
                    </a:lnTo>
                    <a:cubicBezTo>
                      <a:pt x="345592" y="386950"/>
                      <a:pt x="369972" y="345316"/>
                      <a:pt x="359329" y="304599"/>
                    </a:cubicBezTo>
                    <a:cubicBezTo>
                      <a:pt x="352361" y="277936"/>
                      <a:pt x="331538" y="257114"/>
                      <a:pt x="304875" y="250145"/>
                    </a:cubicBezTo>
                    <a:lnTo>
                      <a:pt x="304875" y="57169"/>
                    </a:lnTo>
                    <a:lnTo>
                      <a:pt x="149999" y="57169"/>
                    </a:lnTo>
                    <a:cubicBezTo>
                      <a:pt x="139477" y="16421"/>
                      <a:pt x="97916" y="-8082"/>
                      <a:pt x="57168" y="2438"/>
                    </a:cubicBezTo>
                    <a:cubicBezTo>
                      <a:pt x="16421" y="12959"/>
                      <a:pt x="-8083" y="54521"/>
                      <a:pt x="2438" y="95269"/>
                    </a:cubicBezTo>
                    <a:cubicBezTo>
                      <a:pt x="12959" y="136016"/>
                      <a:pt x="54521" y="160520"/>
                      <a:pt x="95268" y="149999"/>
                    </a:cubicBezTo>
                    <a:cubicBezTo>
                      <a:pt x="122108" y="143069"/>
                      <a:pt x="143068" y="122109"/>
                      <a:pt x="149999" y="95269"/>
                    </a:cubicBezTo>
                    <a:lnTo>
                      <a:pt x="266775" y="95269"/>
                    </a:lnTo>
                    <a:lnTo>
                      <a:pt x="266775" y="250145"/>
                    </a:lnTo>
                    <a:cubicBezTo>
                      <a:pt x="226059" y="260787"/>
                      <a:pt x="201678" y="302421"/>
                      <a:pt x="212321" y="343138"/>
                    </a:cubicBezTo>
                    <a:cubicBezTo>
                      <a:pt x="219289" y="369801"/>
                      <a:pt x="240112" y="390624"/>
                      <a:pt x="266775" y="397592"/>
                    </a:cubicBezTo>
                    <a:lnTo>
                      <a:pt x="266775" y="590569"/>
                    </a:lnTo>
                    <a:lnTo>
                      <a:pt x="421652" y="590569"/>
                    </a:lnTo>
                    <a:cubicBezTo>
                      <a:pt x="432173" y="631317"/>
                      <a:pt x="473734" y="655820"/>
                      <a:pt x="514482" y="645299"/>
                    </a:cubicBezTo>
                    <a:cubicBezTo>
                      <a:pt x="555229" y="634778"/>
                      <a:pt x="579733" y="593217"/>
                      <a:pt x="569212" y="552469"/>
                    </a:cubicBezTo>
                    <a:cubicBezTo>
                      <a:pt x="560520" y="518804"/>
                      <a:pt x="530143" y="495293"/>
                      <a:pt x="495375" y="495319"/>
                    </a:cubicBezTo>
                    <a:close/>
                  </a:path>
                </a:pathLst>
              </a:custGeom>
              <a:solidFill>
                <a:srgbClr val="00B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F4F2DE1-D78A-A315-2296-6FB5EE212062}"/>
                </a:ext>
              </a:extLst>
            </p:cNvPr>
            <p:cNvGrpSpPr/>
            <p:nvPr/>
          </p:nvGrpSpPr>
          <p:grpSpPr>
            <a:xfrm>
              <a:off x="839104" y="1879159"/>
              <a:ext cx="2075676" cy="3466678"/>
              <a:chOff x="839104" y="1879159"/>
              <a:chExt cx="2075676" cy="346667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F09823-3B17-DA1C-D0A4-57E359129434}"/>
                  </a:ext>
                </a:extLst>
              </p:cNvPr>
              <p:cNvSpPr txBox="1"/>
              <p:nvPr/>
            </p:nvSpPr>
            <p:spPr>
              <a:xfrm>
                <a:off x="839104" y="2760514"/>
                <a:ext cx="2075676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0" i="0">
                    <a:latin typeface="+mn-lt"/>
                    <a:cs typeface="Calibri" panose="020F0502020204030204" pitchFamily="34" charset="0"/>
                  </a:rPr>
                  <a:t>Limited strategy for </a:t>
                </a:r>
                <a:r>
                  <a:rPr lang="en-US">
                    <a:cs typeface="Calibri" panose="020F0502020204030204" pitchFamily="34" charset="0"/>
                  </a:rPr>
                  <a:t>AI in Mass Markets. Hype cycle driving awareness and interest. Resources spread across teams. </a:t>
                </a:r>
                <a:r>
                  <a:rPr lang="en-US" b="1">
                    <a:cs typeface="Calibri" panose="020F0502020204030204" pitchFamily="34" charset="0"/>
                  </a:rPr>
                  <a:t>Duplicated and wasted efforts across organization</a:t>
                </a:r>
                <a:r>
                  <a:rPr lang="en-US">
                    <a:cs typeface="Calibri" panose="020F0502020204030204" pitchFamily="34" charset="0"/>
                  </a:rPr>
                  <a:t>.</a:t>
                </a:r>
                <a:endParaRPr lang="en-US" b="0" i="0">
                  <a:latin typeface="+mn-lt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5AE23A8-DB1A-AFA0-DB55-36E3E606BA11}"/>
                  </a:ext>
                </a:extLst>
              </p:cNvPr>
              <p:cNvSpPr/>
              <p:nvPr/>
            </p:nvSpPr>
            <p:spPr>
              <a:xfrm>
                <a:off x="1591116" y="1879159"/>
                <a:ext cx="362025" cy="295293"/>
              </a:xfrm>
              <a:custGeom>
                <a:avLst/>
                <a:gdLst>
                  <a:gd name="connsiteX0" fmla="*/ 304875 w 362025"/>
                  <a:gd name="connsiteY0" fmla="*/ 257194 h 295293"/>
                  <a:gd name="connsiteX1" fmla="*/ 304875 w 362025"/>
                  <a:gd name="connsiteY1" fmla="*/ 57169 h 295293"/>
                  <a:gd name="connsiteX2" fmla="*/ 149999 w 362025"/>
                  <a:gd name="connsiteY2" fmla="*/ 57169 h 295293"/>
                  <a:gd name="connsiteX3" fmla="*/ 57168 w 362025"/>
                  <a:gd name="connsiteY3" fmla="*/ 2438 h 295293"/>
                  <a:gd name="connsiteX4" fmla="*/ 2438 w 362025"/>
                  <a:gd name="connsiteY4" fmla="*/ 95269 h 295293"/>
                  <a:gd name="connsiteX5" fmla="*/ 95268 w 362025"/>
                  <a:gd name="connsiteY5" fmla="*/ 149999 h 295293"/>
                  <a:gd name="connsiteX6" fmla="*/ 149999 w 362025"/>
                  <a:gd name="connsiteY6" fmla="*/ 95269 h 295293"/>
                  <a:gd name="connsiteX7" fmla="*/ 266775 w 362025"/>
                  <a:gd name="connsiteY7" fmla="*/ 95269 h 295293"/>
                  <a:gd name="connsiteX8" fmla="*/ 266775 w 362025"/>
                  <a:gd name="connsiteY8" fmla="*/ 257194 h 295293"/>
                  <a:gd name="connsiteX9" fmla="*/ 209625 w 362025"/>
                  <a:gd name="connsiteY9" fmla="*/ 257194 h 295293"/>
                  <a:gd name="connsiteX10" fmla="*/ 209625 w 362025"/>
                  <a:gd name="connsiteY10" fmla="*/ 295294 h 295293"/>
                  <a:gd name="connsiteX11" fmla="*/ 362025 w 362025"/>
                  <a:gd name="connsiteY11" fmla="*/ 295294 h 295293"/>
                  <a:gd name="connsiteX12" fmla="*/ 362025 w 362025"/>
                  <a:gd name="connsiteY12" fmla="*/ 257194 h 29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2025" h="295293">
                    <a:moveTo>
                      <a:pt x="304875" y="257194"/>
                    </a:moveTo>
                    <a:lnTo>
                      <a:pt x="304875" y="57169"/>
                    </a:lnTo>
                    <a:lnTo>
                      <a:pt x="149999" y="57169"/>
                    </a:lnTo>
                    <a:cubicBezTo>
                      <a:pt x="139477" y="16421"/>
                      <a:pt x="97916" y="-8082"/>
                      <a:pt x="57168" y="2438"/>
                    </a:cubicBezTo>
                    <a:cubicBezTo>
                      <a:pt x="16421" y="12959"/>
                      <a:pt x="-8083" y="54521"/>
                      <a:pt x="2438" y="95269"/>
                    </a:cubicBezTo>
                    <a:cubicBezTo>
                      <a:pt x="12959" y="136016"/>
                      <a:pt x="54521" y="160520"/>
                      <a:pt x="95268" y="149999"/>
                    </a:cubicBezTo>
                    <a:cubicBezTo>
                      <a:pt x="122108" y="143069"/>
                      <a:pt x="143068" y="122109"/>
                      <a:pt x="149999" y="95269"/>
                    </a:cubicBezTo>
                    <a:lnTo>
                      <a:pt x="266775" y="95269"/>
                    </a:lnTo>
                    <a:lnTo>
                      <a:pt x="266775" y="257194"/>
                    </a:lnTo>
                    <a:lnTo>
                      <a:pt x="209625" y="257194"/>
                    </a:lnTo>
                    <a:lnTo>
                      <a:pt x="209625" y="295294"/>
                    </a:lnTo>
                    <a:lnTo>
                      <a:pt x="362025" y="295294"/>
                    </a:lnTo>
                    <a:lnTo>
                      <a:pt x="362025" y="257194"/>
                    </a:lnTo>
                    <a:close/>
                  </a:path>
                </a:pathLst>
              </a:custGeom>
              <a:solidFill>
                <a:srgbClr val="00B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33AEC94-65C3-9AE9-F0DC-035C27FE8195}"/>
                  </a:ext>
                </a:extLst>
              </p:cNvPr>
              <p:cNvSpPr/>
              <p:nvPr/>
            </p:nvSpPr>
            <p:spPr>
              <a:xfrm>
                <a:off x="1800742" y="2231603"/>
                <a:ext cx="362025" cy="295293"/>
              </a:xfrm>
              <a:custGeom>
                <a:avLst/>
                <a:gdLst>
                  <a:gd name="connsiteX0" fmla="*/ 285750 w 362025"/>
                  <a:gd name="connsiteY0" fmla="*/ 142875 h 295293"/>
                  <a:gd name="connsiteX1" fmla="*/ 212026 w 362025"/>
                  <a:gd name="connsiteY1" fmla="*/ 200025 h 295293"/>
                  <a:gd name="connsiteX2" fmla="*/ 95250 w 362025"/>
                  <a:gd name="connsiteY2" fmla="*/ 200025 h 295293"/>
                  <a:gd name="connsiteX3" fmla="*/ 95250 w 362025"/>
                  <a:gd name="connsiteY3" fmla="*/ 38100 h 295293"/>
                  <a:gd name="connsiteX4" fmla="*/ 152400 w 362025"/>
                  <a:gd name="connsiteY4" fmla="*/ 38100 h 295293"/>
                  <a:gd name="connsiteX5" fmla="*/ 152400 w 362025"/>
                  <a:gd name="connsiteY5" fmla="*/ 0 h 295293"/>
                  <a:gd name="connsiteX6" fmla="*/ 0 w 362025"/>
                  <a:gd name="connsiteY6" fmla="*/ 0 h 295293"/>
                  <a:gd name="connsiteX7" fmla="*/ 0 w 362025"/>
                  <a:gd name="connsiteY7" fmla="*/ 38100 h 295293"/>
                  <a:gd name="connsiteX8" fmla="*/ 57150 w 362025"/>
                  <a:gd name="connsiteY8" fmla="*/ 38100 h 295293"/>
                  <a:gd name="connsiteX9" fmla="*/ 57150 w 362025"/>
                  <a:gd name="connsiteY9" fmla="*/ 238125 h 295293"/>
                  <a:gd name="connsiteX10" fmla="*/ 212026 w 362025"/>
                  <a:gd name="connsiteY10" fmla="*/ 238125 h 295293"/>
                  <a:gd name="connsiteX11" fmla="*/ 304857 w 362025"/>
                  <a:gd name="connsiteY11" fmla="*/ 292856 h 295293"/>
                  <a:gd name="connsiteX12" fmla="*/ 359587 w 362025"/>
                  <a:gd name="connsiteY12" fmla="*/ 200025 h 295293"/>
                  <a:gd name="connsiteX13" fmla="*/ 285750 w 362025"/>
                  <a:gd name="connsiteY13" fmla="*/ 142875 h 29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2025" h="295293">
                    <a:moveTo>
                      <a:pt x="285750" y="142875"/>
                    </a:moveTo>
                    <a:cubicBezTo>
                      <a:pt x="251024" y="142901"/>
                      <a:pt x="220708" y="166402"/>
                      <a:pt x="212026" y="200025"/>
                    </a:cubicBezTo>
                    <a:lnTo>
                      <a:pt x="95250" y="200025"/>
                    </a:lnTo>
                    <a:lnTo>
                      <a:pt x="95250" y="38100"/>
                    </a:lnTo>
                    <a:lnTo>
                      <a:pt x="152400" y="38100"/>
                    </a:lnTo>
                    <a:lnTo>
                      <a:pt x="152400" y="0"/>
                    </a:lnTo>
                    <a:lnTo>
                      <a:pt x="0" y="0"/>
                    </a:lnTo>
                    <a:lnTo>
                      <a:pt x="0" y="38100"/>
                    </a:lnTo>
                    <a:lnTo>
                      <a:pt x="57150" y="38100"/>
                    </a:lnTo>
                    <a:lnTo>
                      <a:pt x="57150" y="238125"/>
                    </a:lnTo>
                    <a:lnTo>
                      <a:pt x="212026" y="238125"/>
                    </a:lnTo>
                    <a:cubicBezTo>
                      <a:pt x="222548" y="278873"/>
                      <a:pt x="264109" y="303376"/>
                      <a:pt x="304857" y="292856"/>
                    </a:cubicBezTo>
                    <a:cubicBezTo>
                      <a:pt x="345604" y="282334"/>
                      <a:pt x="370108" y="240773"/>
                      <a:pt x="359587" y="200025"/>
                    </a:cubicBezTo>
                    <a:cubicBezTo>
                      <a:pt x="350895" y="166361"/>
                      <a:pt x="320518" y="142849"/>
                      <a:pt x="285750" y="142875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88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182" y="2286000"/>
            <a:ext cx="9327637" cy="2286000"/>
          </a:xfrm>
        </p:spPr>
        <p:txBody>
          <a:bodyPr/>
          <a:lstStyle/>
          <a:p>
            <a:r>
              <a:rPr lang="en-US" sz="8000" dirty="0"/>
              <a:t>Appendix 2</a:t>
            </a:r>
            <a:br>
              <a:rPr lang="en-US" sz="8000" dirty="0"/>
            </a:br>
            <a:r>
              <a:rPr lang="en-US" sz="2800" dirty="0"/>
              <a:t>real world strategy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EE133-C868-0AE6-3E82-15EAAFFA232A}"/>
              </a:ext>
            </a:extLst>
          </p:cNvPr>
          <p:cNvSpPr txBox="1"/>
          <p:nvPr/>
        </p:nvSpPr>
        <p:spPr>
          <a:xfrm>
            <a:off x="5284694" y="6593903"/>
            <a:ext cx="69073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Aptos" panose="020B0004020202020204" pitchFamily="34" charset="0"/>
              </a:rPr>
              <a:t>*Example only. Actual approach would be contingent on needs and learnings in role.</a:t>
            </a:r>
          </a:p>
        </p:txBody>
      </p:sp>
    </p:spTree>
    <p:extLst>
      <p:ext uri="{BB962C8B-B14F-4D97-AF65-F5344CB8AC3E}">
        <p14:creationId xmlns:p14="http://schemas.microsoft.com/office/powerpoint/2010/main" val="329343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phic 74" descr="Arrow circle with solid fill">
            <a:extLst>
              <a:ext uri="{FF2B5EF4-FFF2-40B4-BE49-F238E27FC236}">
                <a16:creationId xmlns:a16="http://schemas.microsoft.com/office/drawing/2014/main" id="{31A0F2BC-C1B1-1874-F1D9-06FE212C9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190" y="2764867"/>
            <a:ext cx="914400" cy="914400"/>
          </a:xfrm>
          <a:prstGeom prst="rect">
            <a:avLst/>
          </a:prstGeom>
        </p:spPr>
      </p:pic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9236D5-E50D-BA3F-40FC-DBD916CBD39B}"/>
              </a:ext>
            </a:extLst>
          </p:cNvPr>
          <p:cNvSpPr txBox="1">
            <a:spLocks/>
          </p:cNvSpPr>
          <p:nvPr/>
        </p:nvSpPr>
        <p:spPr>
          <a:xfrm>
            <a:off x="310356" y="215900"/>
            <a:ext cx="11571288" cy="53848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Strategy:</a:t>
            </a:r>
            <a:r>
              <a:rPr lang="en-US" b="1" dirty="0"/>
              <a:t> VISION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48B9D-7FEC-F7E9-8589-9EE3B3A77C27}"/>
              </a:ext>
            </a:extLst>
          </p:cNvPr>
          <p:cNvSpPr txBox="1"/>
          <p:nvPr/>
        </p:nvSpPr>
        <p:spPr>
          <a:xfrm>
            <a:off x="364145" y="689480"/>
            <a:ext cx="7190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establish your company as a leader by harnessing AI to revolutionize customer experiences, streamline operations, and foster continuous innovation.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F7A54D-1F76-F577-342D-11A312CF6166}"/>
              </a:ext>
            </a:extLst>
          </p:cNvPr>
          <p:cNvGrpSpPr/>
          <p:nvPr/>
        </p:nvGrpSpPr>
        <p:grpSpPr>
          <a:xfrm>
            <a:off x="638299" y="1601402"/>
            <a:ext cx="693515" cy="946618"/>
            <a:chOff x="2682257" y="2656968"/>
            <a:chExt cx="693515" cy="94661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E14891B-C325-8CD2-69EF-128A888DF6A6}"/>
                </a:ext>
              </a:extLst>
            </p:cNvPr>
            <p:cNvSpPr/>
            <p:nvPr/>
          </p:nvSpPr>
          <p:spPr>
            <a:xfrm>
              <a:off x="3151649" y="3229730"/>
              <a:ext cx="148209" cy="148209"/>
            </a:xfrm>
            <a:custGeom>
              <a:avLst/>
              <a:gdLst>
                <a:gd name="connsiteX0" fmla="*/ 148209 w 148209"/>
                <a:gd name="connsiteY0" fmla="*/ 74104 h 148209"/>
                <a:gd name="connsiteX1" fmla="*/ 74105 w 148209"/>
                <a:gd name="connsiteY1" fmla="*/ 148209 h 148209"/>
                <a:gd name="connsiteX2" fmla="*/ 0 w 148209"/>
                <a:gd name="connsiteY2" fmla="*/ 74104 h 148209"/>
                <a:gd name="connsiteX3" fmla="*/ 74105 w 148209"/>
                <a:gd name="connsiteY3" fmla="*/ 0 h 148209"/>
                <a:gd name="connsiteX4" fmla="*/ 148209 w 148209"/>
                <a:gd name="connsiteY4" fmla="*/ 74104 h 14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09" h="148209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E698979-89B8-5FE3-FFBA-C2DDFA27F59C}"/>
                </a:ext>
              </a:extLst>
            </p:cNvPr>
            <p:cNvSpPr/>
            <p:nvPr/>
          </p:nvSpPr>
          <p:spPr>
            <a:xfrm>
              <a:off x="2756457" y="3229730"/>
              <a:ext cx="148209" cy="148209"/>
            </a:xfrm>
            <a:custGeom>
              <a:avLst/>
              <a:gdLst>
                <a:gd name="connsiteX0" fmla="*/ 148209 w 148209"/>
                <a:gd name="connsiteY0" fmla="*/ 74104 h 148209"/>
                <a:gd name="connsiteX1" fmla="*/ 74105 w 148209"/>
                <a:gd name="connsiteY1" fmla="*/ 148209 h 148209"/>
                <a:gd name="connsiteX2" fmla="*/ 0 w 148209"/>
                <a:gd name="connsiteY2" fmla="*/ 74104 h 148209"/>
                <a:gd name="connsiteX3" fmla="*/ 74105 w 148209"/>
                <a:gd name="connsiteY3" fmla="*/ 0 h 148209"/>
                <a:gd name="connsiteX4" fmla="*/ 148209 w 148209"/>
                <a:gd name="connsiteY4" fmla="*/ 74104 h 14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09" h="148209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0519AA-F759-4D08-BCB5-F9EDC203CBB8}"/>
                </a:ext>
              </a:extLst>
            </p:cNvPr>
            <p:cNvSpPr/>
            <p:nvPr/>
          </p:nvSpPr>
          <p:spPr>
            <a:xfrm>
              <a:off x="3105643" y="3398036"/>
              <a:ext cx="268332" cy="148400"/>
            </a:xfrm>
            <a:custGeom>
              <a:avLst/>
              <a:gdLst>
                <a:gd name="connsiteX0" fmla="*/ 253556 w 268332"/>
                <a:gd name="connsiteY0" fmla="*/ 44101 h 148400"/>
                <a:gd name="connsiteX1" fmla="*/ 181070 w 268332"/>
                <a:gd name="connsiteY1" fmla="*/ 9526 h 148400"/>
                <a:gd name="connsiteX2" fmla="*/ 120110 w 268332"/>
                <a:gd name="connsiteY2" fmla="*/ 1 h 148400"/>
                <a:gd name="connsiteX3" fmla="*/ 59246 w 268332"/>
                <a:gd name="connsiteY3" fmla="*/ 9526 h 148400"/>
                <a:gd name="connsiteX4" fmla="*/ 3429 w 268332"/>
                <a:gd name="connsiteY4" fmla="*/ 33529 h 148400"/>
                <a:gd name="connsiteX5" fmla="*/ 0 w 268332"/>
                <a:gd name="connsiteY5" fmla="*/ 37434 h 148400"/>
                <a:gd name="connsiteX6" fmla="*/ 76200 w 268332"/>
                <a:gd name="connsiteY6" fmla="*/ 75534 h 148400"/>
                <a:gd name="connsiteX7" fmla="*/ 104013 w 268332"/>
                <a:gd name="connsiteY7" fmla="*/ 131446 h 148400"/>
                <a:gd name="connsiteX8" fmla="*/ 104013 w 268332"/>
                <a:gd name="connsiteY8" fmla="*/ 148400 h 148400"/>
                <a:gd name="connsiteX9" fmla="*/ 268319 w 268332"/>
                <a:gd name="connsiteY9" fmla="*/ 148400 h 148400"/>
                <a:gd name="connsiteX10" fmla="*/ 268319 w 268332"/>
                <a:gd name="connsiteY10" fmla="*/ 73819 h 148400"/>
                <a:gd name="connsiteX11" fmla="*/ 253556 w 268332"/>
                <a:gd name="connsiteY11" fmla="*/ 44101 h 14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8332" h="148400">
                  <a:moveTo>
                    <a:pt x="253556" y="44101"/>
                  </a:moveTo>
                  <a:cubicBezTo>
                    <a:pt x="232176" y="27474"/>
                    <a:pt x="207446" y="15679"/>
                    <a:pt x="181070" y="9526"/>
                  </a:cubicBezTo>
                  <a:cubicBezTo>
                    <a:pt x="161246" y="3734"/>
                    <a:pt x="140756" y="532"/>
                    <a:pt x="120110" y="1"/>
                  </a:cubicBezTo>
                  <a:cubicBezTo>
                    <a:pt x="99448" y="-46"/>
                    <a:pt x="78906" y="3169"/>
                    <a:pt x="59246" y="9526"/>
                  </a:cubicBezTo>
                  <a:cubicBezTo>
                    <a:pt x="39570" y="14764"/>
                    <a:pt x="20765" y="22851"/>
                    <a:pt x="3429" y="33529"/>
                  </a:cubicBezTo>
                  <a:lnTo>
                    <a:pt x="0" y="37434"/>
                  </a:lnTo>
                  <a:cubicBezTo>
                    <a:pt x="27693" y="44909"/>
                    <a:pt x="53604" y="57865"/>
                    <a:pt x="76200" y="75534"/>
                  </a:cubicBezTo>
                  <a:cubicBezTo>
                    <a:pt x="93960" y="88582"/>
                    <a:pt x="104321" y="109409"/>
                    <a:pt x="104013" y="131446"/>
                  </a:cubicBezTo>
                  <a:lnTo>
                    <a:pt x="104013" y="148400"/>
                  </a:lnTo>
                  <a:lnTo>
                    <a:pt x="268319" y="148400"/>
                  </a:lnTo>
                  <a:lnTo>
                    <a:pt x="268319" y="73819"/>
                  </a:lnTo>
                  <a:cubicBezTo>
                    <a:pt x="268644" y="62075"/>
                    <a:pt x="263111" y="50937"/>
                    <a:pt x="253556" y="4410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26F6745-43FB-643D-38CB-C048E8555589}"/>
                </a:ext>
              </a:extLst>
            </p:cNvPr>
            <p:cNvSpPr/>
            <p:nvPr/>
          </p:nvSpPr>
          <p:spPr>
            <a:xfrm>
              <a:off x="2682257" y="3398036"/>
              <a:ext cx="268700" cy="148400"/>
            </a:xfrm>
            <a:custGeom>
              <a:avLst/>
              <a:gdLst>
                <a:gd name="connsiteX0" fmla="*/ 164687 w 268700"/>
                <a:gd name="connsiteY0" fmla="*/ 131446 h 148400"/>
                <a:gd name="connsiteX1" fmla="*/ 191453 w 268700"/>
                <a:gd name="connsiteY1" fmla="*/ 76486 h 148400"/>
                <a:gd name="connsiteX2" fmla="*/ 192500 w 268700"/>
                <a:gd name="connsiteY2" fmla="*/ 75534 h 148400"/>
                <a:gd name="connsiteX3" fmla="*/ 193739 w 268700"/>
                <a:gd name="connsiteY3" fmla="*/ 74677 h 148400"/>
                <a:gd name="connsiteX4" fmla="*/ 268700 w 268700"/>
                <a:gd name="connsiteY4" fmla="*/ 37529 h 148400"/>
                <a:gd name="connsiteX5" fmla="*/ 263271 w 268700"/>
                <a:gd name="connsiteY5" fmla="*/ 31338 h 148400"/>
                <a:gd name="connsiteX6" fmla="*/ 209169 w 268700"/>
                <a:gd name="connsiteY6" fmla="*/ 9526 h 148400"/>
                <a:gd name="connsiteX7" fmla="*/ 148304 w 268700"/>
                <a:gd name="connsiteY7" fmla="*/ 1 h 148400"/>
                <a:gd name="connsiteX8" fmla="*/ 87344 w 268700"/>
                <a:gd name="connsiteY8" fmla="*/ 9526 h 148400"/>
                <a:gd name="connsiteX9" fmla="*/ 14859 w 268700"/>
                <a:gd name="connsiteY9" fmla="*/ 44101 h 148400"/>
                <a:gd name="connsiteX10" fmla="*/ 0 w 268700"/>
                <a:gd name="connsiteY10" fmla="*/ 73819 h 148400"/>
                <a:gd name="connsiteX11" fmla="*/ 0 w 268700"/>
                <a:gd name="connsiteY11" fmla="*/ 148400 h 148400"/>
                <a:gd name="connsiteX12" fmla="*/ 164687 w 268700"/>
                <a:gd name="connsiteY12" fmla="*/ 148400 h 14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700" h="148400">
                  <a:moveTo>
                    <a:pt x="164687" y="131446"/>
                  </a:moveTo>
                  <a:cubicBezTo>
                    <a:pt x="164702" y="109990"/>
                    <a:pt x="174570" y="89728"/>
                    <a:pt x="191453" y="76486"/>
                  </a:cubicBezTo>
                  <a:lnTo>
                    <a:pt x="192500" y="75534"/>
                  </a:lnTo>
                  <a:lnTo>
                    <a:pt x="193739" y="74677"/>
                  </a:lnTo>
                  <a:cubicBezTo>
                    <a:pt x="216602" y="58406"/>
                    <a:pt x="241905" y="45867"/>
                    <a:pt x="268700" y="37529"/>
                  </a:cubicBezTo>
                  <a:cubicBezTo>
                    <a:pt x="266795" y="35529"/>
                    <a:pt x="264986" y="33433"/>
                    <a:pt x="263271" y="31338"/>
                  </a:cubicBezTo>
                  <a:cubicBezTo>
                    <a:pt x="246372" y="21520"/>
                    <a:pt x="228152" y="14175"/>
                    <a:pt x="209169" y="9526"/>
                  </a:cubicBezTo>
                  <a:cubicBezTo>
                    <a:pt x="189376" y="3742"/>
                    <a:pt x="168918" y="541"/>
                    <a:pt x="148304" y="1"/>
                  </a:cubicBezTo>
                  <a:cubicBezTo>
                    <a:pt x="127609" y="-53"/>
                    <a:pt x="107036" y="3162"/>
                    <a:pt x="87344" y="9526"/>
                  </a:cubicBezTo>
                  <a:cubicBezTo>
                    <a:pt x="61338" y="16700"/>
                    <a:pt x="36801" y="28404"/>
                    <a:pt x="14859" y="44101"/>
                  </a:cubicBezTo>
                  <a:cubicBezTo>
                    <a:pt x="5620" y="51212"/>
                    <a:pt x="146" y="62162"/>
                    <a:pt x="0" y="73819"/>
                  </a:cubicBezTo>
                  <a:lnTo>
                    <a:pt x="0" y="148400"/>
                  </a:lnTo>
                  <a:lnTo>
                    <a:pt x="164687" y="148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B2066B-CDBE-77D7-9C38-A4F2AB3D02D4}"/>
                </a:ext>
              </a:extLst>
            </p:cNvPr>
            <p:cNvSpPr/>
            <p:nvPr/>
          </p:nvSpPr>
          <p:spPr>
            <a:xfrm>
              <a:off x="2879901" y="3455757"/>
              <a:ext cx="296525" cy="147829"/>
            </a:xfrm>
            <a:custGeom>
              <a:avLst/>
              <a:gdLst>
                <a:gd name="connsiteX0" fmla="*/ 0 w 296525"/>
                <a:gd name="connsiteY0" fmla="*/ 147830 h 147829"/>
                <a:gd name="connsiteX1" fmla="*/ 0 w 296525"/>
                <a:gd name="connsiteY1" fmla="*/ 73725 h 147829"/>
                <a:gd name="connsiteX2" fmla="*/ 14859 w 296525"/>
                <a:gd name="connsiteY2" fmla="*/ 44103 h 147829"/>
                <a:gd name="connsiteX3" fmla="*/ 87344 w 296525"/>
                <a:gd name="connsiteY3" fmla="*/ 9527 h 147829"/>
                <a:gd name="connsiteX4" fmla="*/ 148209 w 296525"/>
                <a:gd name="connsiteY4" fmla="*/ 2 h 147829"/>
                <a:gd name="connsiteX5" fmla="*/ 209169 w 296525"/>
                <a:gd name="connsiteY5" fmla="*/ 9527 h 147829"/>
                <a:gd name="connsiteX6" fmla="*/ 281654 w 296525"/>
                <a:gd name="connsiteY6" fmla="*/ 44103 h 147829"/>
                <a:gd name="connsiteX7" fmla="*/ 296513 w 296525"/>
                <a:gd name="connsiteY7" fmla="*/ 73725 h 147829"/>
                <a:gd name="connsiteX8" fmla="*/ 296513 w 296525"/>
                <a:gd name="connsiteY8" fmla="*/ 147830 h 14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25" h="147829">
                  <a:moveTo>
                    <a:pt x="0" y="147830"/>
                  </a:moveTo>
                  <a:lnTo>
                    <a:pt x="0" y="73725"/>
                  </a:lnTo>
                  <a:cubicBezTo>
                    <a:pt x="45" y="62070"/>
                    <a:pt x="5544" y="51107"/>
                    <a:pt x="14859" y="44103"/>
                  </a:cubicBezTo>
                  <a:cubicBezTo>
                    <a:pt x="36757" y="28332"/>
                    <a:pt x="61308" y="16621"/>
                    <a:pt x="87344" y="9527"/>
                  </a:cubicBezTo>
                  <a:cubicBezTo>
                    <a:pt x="106995" y="3128"/>
                    <a:pt x="127543" y="-88"/>
                    <a:pt x="148209" y="2"/>
                  </a:cubicBezTo>
                  <a:cubicBezTo>
                    <a:pt x="168859" y="487"/>
                    <a:pt x="189355" y="3690"/>
                    <a:pt x="209169" y="9527"/>
                  </a:cubicBezTo>
                  <a:cubicBezTo>
                    <a:pt x="235573" y="15599"/>
                    <a:pt x="260319" y="27402"/>
                    <a:pt x="281654" y="44103"/>
                  </a:cubicBezTo>
                  <a:cubicBezTo>
                    <a:pt x="291244" y="50876"/>
                    <a:pt x="296819" y="61990"/>
                    <a:pt x="296513" y="73725"/>
                  </a:cubicBezTo>
                  <a:lnTo>
                    <a:pt x="296513" y="14783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2F33FAF-F506-00E4-0FE3-CBA8782E3EA5}"/>
                </a:ext>
              </a:extLst>
            </p:cNvPr>
            <p:cNvSpPr/>
            <p:nvPr/>
          </p:nvSpPr>
          <p:spPr>
            <a:xfrm>
              <a:off x="2954006" y="3287357"/>
              <a:ext cx="148209" cy="148209"/>
            </a:xfrm>
            <a:custGeom>
              <a:avLst/>
              <a:gdLst>
                <a:gd name="connsiteX0" fmla="*/ 148209 w 148209"/>
                <a:gd name="connsiteY0" fmla="*/ 74105 h 148209"/>
                <a:gd name="connsiteX1" fmla="*/ 74105 w 148209"/>
                <a:gd name="connsiteY1" fmla="*/ 148209 h 148209"/>
                <a:gd name="connsiteX2" fmla="*/ 0 w 148209"/>
                <a:gd name="connsiteY2" fmla="*/ 74105 h 148209"/>
                <a:gd name="connsiteX3" fmla="*/ 74105 w 148209"/>
                <a:gd name="connsiteY3" fmla="*/ 0 h 148209"/>
                <a:gd name="connsiteX4" fmla="*/ 148209 w 148209"/>
                <a:gd name="connsiteY4" fmla="*/ 74105 h 14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09" h="148209">
                  <a:moveTo>
                    <a:pt x="148209" y="74105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5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69E12CF-2940-EA6D-BBFE-8DCDB20F78AA}"/>
                </a:ext>
              </a:extLst>
            </p:cNvPr>
            <p:cNvSpPr/>
            <p:nvPr/>
          </p:nvSpPr>
          <p:spPr>
            <a:xfrm>
              <a:off x="2682829" y="2841587"/>
              <a:ext cx="692943" cy="342900"/>
            </a:xfrm>
            <a:custGeom>
              <a:avLst/>
              <a:gdLst>
                <a:gd name="connsiteX0" fmla="*/ 654844 w 692943"/>
                <a:gd name="connsiteY0" fmla="*/ 0 h 342900"/>
                <a:gd name="connsiteX1" fmla="*/ 38100 w 692943"/>
                <a:gd name="connsiteY1" fmla="*/ 0 h 342900"/>
                <a:gd name="connsiteX2" fmla="*/ 0 w 692943"/>
                <a:gd name="connsiteY2" fmla="*/ 38100 h 342900"/>
                <a:gd name="connsiteX3" fmla="*/ 0 w 692943"/>
                <a:gd name="connsiteY3" fmla="*/ 247650 h 342900"/>
                <a:gd name="connsiteX4" fmla="*/ 38100 w 692943"/>
                <a:gd name="connsiteY4" fmla="*/ 285750 h 342900"/>
                <a:gd name="connsiteX5" fmla="*/ 178594 w 692943"/>
                <a:gd name="connsiteY5" fmla="*/ 285750 h 342900"/>
                <a:gd name="connsiteX6" fmla="*/ 178594 w 692943"/>
                <a:gd name="connsiteY6" fmla="*/ 342900 h 342900"/>
                <a:gd name="connsiteX7" fmla="*/ 238601 w 692943"/>
                <a:gd name="connsiteY7" fmla="*/ 285750 h 342900"/>
                <a:gd name="connsiteX8" fmla="*/ 303371 w 692943"/>
                <a:gd name="connsiteY8" fmla="*/ 285750 h 342900"/>
                <a:gd name="connsiteX9" fmla="*/ 340519 w 692943"/>
                <a:gd name="connsiteY9" fmla="*/ 342900 h 342900"/>
                <a:gd name="connsiteX10" fmla="*/ 374809 w 692943"/>
                <a:gd name="connsiteY10" fmla="*/ 285750 h 342900"/>
                <a:gd name="connsiteX11" fmla="*/ 442436 w 692943"/>
                <a:gd name="connsiteY11" fmla="*/ 285750 h 342900"/>
                <a:gd name="connsiteX12" fmla="*/ 502444 w 692943"/>
                <a:gd name="connsiteY12" fmla="*/ 342900 h 342900"/>
                <a:gd name="connsiteX13" fmla="*/ 502444 w 692943"/>
                <a:gd name="connsiteY13" fmla="*/ 285750 h 342900"/>
                <a:gd name="connsiteX14" fmla="*/ 654844 w 692943"/>
                <a:gd name="connsiteY14" fmla="*/ 285750 h 342900"/>
                <a:gd name="connsiteX15" fmla="*/ 692944 w 692943"/>
                <a:gd name="connsiteY15" fmla="*/ 247650 h 342900"/>
                <a:gd name="connsiteX16" fmla="*/ 692944 w 692943"/>
                <a:gd name="connsiteY16" fmla="*/ 38100 h 342900"/>
                <a:gd name="connsiteX17" fmla="*/ 654844 w 692943"/>
                <a:gd name="connsiteY17" fmla="*/ 0 h 342900"/>
                <a:gd name="connsiteX18" fmla="*/ 95250 w 692943"/>
                <a:gd name="connsiteY18" fmla="*/ 85725 h 342900"/>
                <a:gd name="connsiteX19" fmla="*/ 540544 w 692943"/>
                <a:gd name="connsiteY19" fmla="*/ 85725 h 342900"/>
                <a:gd name="connsiteX20" fmla="*/ 540544 w 692943"/>
                <a:gd name="connsiteY20" fmla="*/ 104775 h 342900"/>
                <a:gd name="connsiteX21" fmla="*/ 95250 w 692943"/>
                <a:gd name="connsiteY21" fmla="*/ 104775 h 342900"/>
                <a:gd name="connsiteX22" fmla="*/ 445294 w 692943"/>
                <a:gd name="connsiteY22" fmla="*/ 200025 h 342900"/>
                <a:gd name="connsiteX23" fmla="*/ 95250 w 692943"/>
                <a:gd name="connsiteY23" fmla="*/ 200025 h 342900"/>
                <a:gd name="connsiteX24" fmla="*/ 95250 w 692943"/>
                <a:gd name="connsiteY24" fmla="*/ 180975 h 342900"/>
                <a:gd name="connsiteX25" fmla="*/ 445294 w 692943"/>
                <a:gd name="connsiteY25" fmla="*/ 180975 h 342900"/>
                <a:gd name="connsiteX26" fmla="*/ 597694 w 692943"/>
                <a:gd name="connsiteY26" fmla="*/ 152400 h 342900"/>
                <a:gd name="connsiteX27" fmla="*/ 95250 w 692943"/>
                <a:gd name="connsiteY27" fmla="*/ 152400 h 342900"/>
                <a:gd name="connsiteX28" fmla="*/ 95250 w 692943"/>
                <a:gd name="connsiteY28" fmla="*/ 133350 h 342900"/>
                <a:gd name="connsiteX29" fmla="*/ 597694 w 692943"/>
                <a:gd name="connsiteY29" fmla="*/ 1333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92943" h="342900">
                  <a:moveTo>
                    <a:pt x="654844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247650"/>
                  </a:lnTo>
                  <a:cubicBezTo>
                    <a:pt x="0" y="268692"/>
                    <a:pt x="17058" y="285750"/>
                    <a:pt x="38100" y="285750"/>
                  </a:cubicBezTo>
                  <a:lnTo>
                    <a:pt x="178594" y="285750"/>
                  </a:lnTo>
                  <a:lnTo>
                    <a:pt x="178594" y="342900"/>
                  </a:lnTo>
                  <a:lnTo>
                    <a:pt x="238601" y="285750"/>
                  </a:lnTo>
                  <a:lnTo>
                    <a:pt x="303371" y="285750"/>
                  </a:lnTo>
                  <a:lnTo>
                    <a:pt x="340519" y="342900"/>
                  </a:lnTo>
                  <a:lnTo>
                    <a:pt x="374809" y="285750"/>
                  </a:lnTo>
                  <a:lnTo>
                    <a:pt x="442436" y="285750"/>
                  </a:lnTo>
                  <a:lnTo>
                    <a:pt x="502444" y="342900"/>
                  </a:lnTo>
                  <a:lnTo>
                    <a:pt x="502444" y="285750"/>
                  </a:lnTo>
                  <a:lnTo>
                    <a:pt x="654844" y="285750"/>
                  </a:lnTo>
                  <a:cubicBezTo>
                    <a:pt x="675885" y="285750"/>
                    <a:pt x="692944" y="268692"/>
                    <a:pt x="692944" y="247650"/>
                  </a:cubicBezTo>
                  <a:lnTo>
                    <a:pt x="692944" y="38100"/>
                  </a:lnTo>
                  <a:cubicBezTo>
                    <a:pt x="692944" y="17058"/>
                    <a:pt x="675885" y="0"/>
                    <a:pt x="654844" y="0"/>
                  </a:cubicBezTo>
                  <a:close/>
                  <a:moveTo>
                    <a:pt x="95250" y="85725"/>
                  </a:moveTo>
                  <a:lnTo>
                    <a:pt x="540544" y="85725"/>
                  </a:lnTo>
                  <a:lnTo>
                    <a:pt x="540544" y="104775"/>
                  </a:lnTo>
                  <a:lnTo>
                    <a:pt x="95250" y="104775"/>
                  </a:lnTo>
                  <a:close/>
                  <a:moveTo>
                    <a:pt x="445294" y="200025"/>
                  </a:moveTo>
                  <a:lnTo>
                    <a:pt x="95250" y="200025"/>
                  </a:lnTo>
                  <a:lnTo>
                    <a:pt x="95250" y="180975"/>
                  </a:lnTo>
                  <a:lnTo>
                    <a:pt x="445294" y="180975"/>
                  </a:lnTo>
                  <a:close/>
                  <a:moveTo>
                    <a:pt x="597694" y="152400"/>
                  </a:moveTo>
                  <a:lnTo>
                    <a:pt x="95250" y="152400"/>
                  </a:lnTo>
                  <a:lnTo>
                    <a:pt x="95250" y="133350"/>
                  </a:lnTo>
                  <a:lnTo>
                    <a:pt x="597694" y="1333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A8A3D9-2959-E958-01A9-A4009BEB507F}"/>
                </a:ext>
              </a:extLst>
            </p:cNvPr>
            <p:cNvSpPr/>
            <p:nvPr/>
          </p:nvSpPr>
          <p:spPr>
            <a:xfrm>
              <a:off x="2737598" y="2881592"/>
              <a:ext cx="571500" cy="2307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Rating 3 Star with solid fill">
              <a:extLst>
                <a:ext uri="{FF2B5EF4-FFF2-40B4-BE49-F238E27FC236}">
                  <a16:creationId xmlns:a16="http://schemas.microsoft.com/office/drawing/2014/main" id="{11B18D14-72B2-42B8-A16F-E983CCF3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2860" y="2656968"/>
              <a:ext cx="640976" cy="640976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251781E-EC96-96D2-1CA2-F86893810295}"/>
              </a:ext>
            </a:extLst>
          </p:cNvPr>
          <p:cNvSpPr txBox="1"/>
          <p:nvPr/>
        </p:nvSpPr>
        <p:spPr>
          <a:xfrm>
            <a:off x="1444992" y="1727851"/>
            <a:ext cx="4491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Enhance Customer Experience</a:t>
            </a:r>
            <a:r>
              <a:rPr lang="en-US" sz="1600" dirty="0"/>
              <a:t>: Utilize AI to deliver personalized, efficient, and responsive customer interactions.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D53CBD-0ECA-18EC-C9CA-8F1113AE6674}"/>
              </a:ext>
            </a:extLst>
          </p:cNvPr>
          <p:cNvSpPr txBox="1"/>
          <p:nvPr/>
        </p:nvSpPr>
        <p:spPr>
          <a:xfrm>
            <a:off x="1444992" y="2815625"/>
            <a:ext cx="4491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Optimize Operations</a:t>
            </a:r>
            <a:r>
              <a:rPr lang="en-US" sz="1600" dirty="0"/>
              <a:t>: Leverage AI to improve operational efficiency, reduce costs, and enhance productivity.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7F641A-3EF8-BFF1-50A1-EBB23AADF971}"/>
              </a:ext>
            </a:extLst>
          </p:cNvPr>
          <p:cNvSpPr txBox="1"/>
          <p:nvPr/>
        </p:nvSpPr>
        <p:spPr>
          <a:xfrm>
            <a:off x="1444992" y="3916847"/>
            <a:ext cx="4491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Drive Innovation</a:t>
            </a:r>
            <a:r>
              <a:rPr lang="en-US" sz="1600" dirty="0"/>
              <a:t>: Develop AI-driven products and services that differentiate Vonage in the market and create new revenue streams.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5453CC-E9BA-E3A5-6424-8F208A13EA91}"/>
              </a:ext>
            </a:extLst>
          </p:cNvPr>
          <p:cNvSpPr txBox="1"/>
          <p:nvPr/>
        </p:nvSpPr>
        <p:spPr>
          <a:xfrm>
            <a:off x="1444992" y="5098758"/>
            <a:ext cx="44918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Ethical AI</a:t>
            </a:r>
            <a:r>
              <a:rPr lang="en-US" sz="1600" dirty="0"/>
              <a:t>: Implement AI ethically, ensuring fairness, transparency, and accountability. </a:t>
            </a:r>
          </a:p>
        </p:txBody>
      </p:sp>
      <p:pic>
        <p:nvPicPr>
          <p:cNvPr id="77" name="Graphic 76" descr="Lights On with solid fill">
            <a:extLst>
              <a:ext uri="{FF2B5EF4-FFF2-40B4-BE49-F238E27FC236}">
                <a16:creationId xmlns:a16="http://schemas.microsoft.com/office/drawing/2014/main" id="{643AF72E-31A1-EF2D-4B08-939DAB630F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190" y="3871461"/>
            <a:ext cx="914400" cy="914400"/>
          </a:xfrm>
          <a:prstGeom prst="rect">
            <a:avLst/>
          </a:prstGeom>
        </p:spPr>
      </p:pic>
      <p:pic>
        <p:nvPicPr>
          <p:cNvPr id="79" name="Graphic 78" descr="Badge Heart with solid fill">
            <a:extLst>
              <a:ext uri="{FF2B5EF4-FFF2-40B4-BE49-F238E27FC236}">
                <a16:creationId xmlns:a16="http://schemas.microsoft.com/office/drawing/2014/main" id="{B71575B7-B0F4-D186-EFE5-95269BFD4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177" y="4933945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837B602-21BE-FB14-6AAE-F4576BD11964}"/>
              </a:ext>
            </a:extLst>
          </p:cNvPr>
          <p:cNvSpPr txBox="1"/>
          <p:nvPr/>
        </p:nvSpPr>
        <p:spPr>
          <a:xfrm>
            <a:off x="5284694" y="6593974"/>
            <a:ext cx="11050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ptos" panose="020B0004020202020204" pitchFamily="34" charset="0"/>
              </a:rPr>
              <a:t>*Contingent on learnings in role.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 descr="People with tablet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9236D5-E50D-BA3F-40FC-DBD916CBD39B}"/>
              </a:ext>
            </a:extLst>
          </p:cNvPr>
          <p:cNvSpPr txBox="1">
            <a:spLocks/>
          </p:cNvSpPr>
          <p:nvPr/>
        </p:nvSpPr>
        <p:spPr>
          <a:xfrm>
            <a:off x="310356" y="215900"/>
            <a:ext cx="11571288" cy="53848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Strategy:</a:t>
            </a:r>
            <a:r>
              <a:rPr lang="en-US" b="1" dirty="0"/>
              <a:t> operating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7EBB3-BED2-115A-363B-DAAEE711604A}"/>
              </a:ext>
            </a:extLst>
          </p:cNvPr>
          <p:cNvSpPr txBox="1"/>
          <p:nvPr/>
        </p:nvSpPr>
        <p:spPr>
          <a:xfrm>
            <a:off x="5284694" y="6593974"/>
            <a:ext cx="22162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ptos" panose="020B0004020202020204" pitchFamily="34" charset="0"/>
              </a:rPr>
              <a:t>*Contingent on learnings in role.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021ADC-D117-8EDB-A208-CAADCB286E7E}"/>
              </a:ext>
            </a:extLst>
          </p:cNvPr>
          <p:cNvGrpSpPr/>
          <p:nvPr/>
        </p:nvGrpSpPr>
        <p:grpSpPr>
          <a:xfrm>
            <a:off x="31740" y="890751"/>
            <a:ext cx="1471632" cy="1090184"/>
            <a:chOff x="31740" y="890751"/>
            <a:chExt cx="1471632" cy="1090184"/>
          </a:xfrm>
        </p:grpSpPr>
        <p:pic>
          <p:nvPicPr>
            <p:cNvPr id="14" name="Graphic 13" descr="Map compass with solid fill">
              <a:extLst>
                <a:ext uri="{FF2B5EF4-FFF2-40B4-BE49-F238E27FC236}">
                  <a16:creationId xmlns:a16="http://schemas.microsoft.com/office/drawing/2014/main" id="{509B120F-7069-4659-908E-1677627B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356" y="890751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30B958-2D54-710E-E7A6-80406C3B5345}"/>
                </a:ext>
              </a:extLst>
            </p:cNvPr>
            <p:cNvSpPr txBox="1"/>
            <p:nvPr/>
          </p:nvSpPr>
          <p:spPr>
            <a:xfrm>
              <a:off x="31740" y="1642381"/>
              <a:ext cx="1471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Vision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67AD11-2DDE-B964-489B-760E52C5F20A}"/>
              </a:ext>
            </a:extLst>
          </p:cNvPr>
          <p:cNvGrpSpPr/>
          <p:nvPr/>
        </p:nvGrpSpPr>
        <p:grpSpPr>
          <a:xfrm>
            <a:off x="1224756" y="1395245"/>
            <a:ext cx="1471632" cy="1090184"/>
            <a:chOff x="1224756" y="1300648"/>
            <a:chExt cx="1471632" cy="1090184"/>
          </a:xfrm>
        </p:grpSpPr>
        <p:pic>
          <p:nvPicPr>
            <p:cNvPr id="18" name="Graphic 17" descr="Chess pieces with solid fill">
              <a:extLst>
                <a:ext uri="{FF2B5EF4-FFF2-40B4-BE49-F238E27FC236}">
                  <a16:creationId xmlns:a16="http://schemas.microsoft.com/office/drawing/2014/main" id="{A24623B0-D66A-5F4E-B34B-C30E720B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03372" y="1300648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41FF24-7A47-7980-5E86-400998CEA33C}"/>
                </a:ext>
              </a:extLst>
            </p:cNvPr>
            <p:cNvSpPr txBox="1"/>
            <p:nvPr/>
          </p:nvSpPr>
          <p:spPr>
            <a:xfrm>
              <a:off x="1224756" y="2052278"/>
              <a:ext cx="1471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Strategy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13FA48-6BB5-6730-2707-9565635E9E5C}"/>
              </a:ext>
            </a:extLst>
          </p:cNvPr>
          <p:cNvGrpSpPr/>
          <p:nvPr/>
        </p:nvGrpSpPr>
        <p:grpSpPr>
          <a:xfrm>
            <a:off x="2417772" y="1899738"/>
            <a:ext cx="1471632" cy="1090184"/>
            <a:chOff x="2417772" y="1899738"/>
            <a:chExt cx="1471632" cy="1090184"/>
          </a:xfrm>
        </p:grpSpPr>
        <p:pic>
          <p:nvPicPr>
            <p:cNvPr id="20" name="Graphic 19" descr="Playbook with solid fill">
              <a:extLst>
                <a:ext uri="{FF2B5EF4-FFF2-40B4-BE49-F238E27FC236}">
                  <a16:creationId xmlns:a16="http://schemas.microsoft.com/office/drawing/2014/main" id="{69610FAF-36C8-CFB8-26C7-6C3EBE1D2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696388" y="189973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294FFC-0269-4BB5-E46B-3A36ECABD761}"/>
                </a:ext>
              </a:extLst>
            </p:cNvPr>
            <p:cNvSpPr txBox="1"/>
            <p:nvPr/>
          </p:nvSpPr>
          <p:spPr>
            <a:xfrm>
              <a:off x="2417772" y="2651368"/>
              <a:ext cx="1471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Playbooks</a:t>
              </a:r>
            </a:p>
          </p:txBody>
        </p:sp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C6A0E6-2B32-42DC-2301-41A12651995E}"/>
              </a:ext>
            </a:extLst>
          </p:cNvPr>
          <p:cNvCxnSpPr/>
          <p:nvPr/>
        </p:nvCxnSpPr>
        <p:spPr>
          <a:xfrm rot="16200000" flipH="1">
            <a:off x="2138150" y="2269137"/>
            <a:ext cx="328710" cy="735816"/>
          </a:xfrm>
          <a:prstGeom prst="bentConnector2">
            <a:avLst/>
          </a:prstGeom>
          <a:ln>
            <a:headEnd type="oval"/>
            <a:tailEnd type="oval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70A493-BC3F-D018-7FB1-40AA03527E54}"/>
              </a:ext>
            </a:extLst>
          </p:cNvPr>
          <p:cNvGrpSpPr/>
          <p:nvPr/>
        </p:nvGrpSpPr>
        <p:grpSpPr>
          <a:xfrm>
            <a:off x="3561780" y="1385914"/>
            <a:ext cx="914400" cy="1950027"/>
            <a:chOff x="3623775" y="1363492"/>
            <a:chExt cx="914400" cy="1950027"/>
          </a:xfrm>
          <a:solidFill>
            <a:schemeClr val="accent6"/>
          </a:solidFill>
        </p:grpSpPr>
        <p:pic>
          <p:nvPicPr>
            <p:cNvPr id="37" name="Graphic 36" descr="Arrow: Straight with solid fill">
              <a:extLst>
                <a:ext uri="{FF2B5EF4-FFF2-40B4-BE49-F238E27FC236}">
                  <a16:creationId xmlns:a16="http://schemas.microsoft.com/office/drawing/2014/main" id="{B640353B-F522-6C83-D3A4-01F55E1DB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3623775" y="1881306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Back with solid fill">
              <a:extLst>
                <a:ext uri="{FF2B5EF4-FFF2-40B4-BE49-F238E27FC236}">
                  <a16:creationId xmlns:a16="http://schemas.microsoft.com/office/drawing/2014/main" id="{9B7F0B94-C2CC-6676-7BD9-000532F6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3623775" y="2399119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Back with solid fill">
              <a:extLst>
                <a:ext uri="{FF2B5EF4-FFF2-40B4-BE49-F238E27FC236}">
                  <a16:creationId xmlns:a16="http://schemas.microsoft.com/office/drawing/2014/main" id="{3F680B73-F595-7620-2BF8-C8C4D877F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23775" y="1363492"/>
              <a:ext cx="914400" cy="91440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9AC3DC1-1355-1A3B-70A2-22A10F229F90}"/>
              </a:ext>
            </a:extLst>
          </p:cNvPr>
          <p:cNvSpPr txBox="1"/>
          <p:nvPr/>
        </p:nvSpPr>
        <p:spPr>
          <a:xfrm>
            <a:off x="4476180" y="1634638"/>
            <a:ext cx="2891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Create: </a:t>
            </a:r>
            <a:r>
              <a:rPr lang="en-US" sz="1600" b="1" dirty="0"/>
              <a:t>Dev new solution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EFFC8F-B6AA-F232-2824-07672B1AECC5}"/>
              </a:ext>
            </a:extLst>
          </p:cNvPr>
          <p:cNvSpPr txBox="1"/>
          <p:nvPr/>
        </p:nvSpPr>
        <p:spPr>
          <a:xfrm>
            <a:off x="4476180" y="2191651"/>
            <a:ext cx="2891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Collaborate:</a:t>
            </a:r>
            <a:r>
              <a:rPr lang="en-US" sz="1600" b="1" dirty="0"/>
              <a:t> Codevelop solution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7D04C4-5835-04C2-5DDF-4313544AFE3F}"/>
              </a:ext>
            </a:extLst>
          </p:cNvPr>
          <p:cNvSpPr txBox="1"/>
          <p:nvPr/>
        </p:nvSpPr>
        <p:spPr>
          <a:xfrm>
            <a:off x="4476180" y="2749844"/>
            <a:ext cx="2891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Consult: </a:t>
            </a:r>
            <a:r>
              <a:rPr lang="en-US" sz="1600" b="1" dirty="0"/>
              <a:t>Tech existing solution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11702913-76B2-11E1-6417-01D175CB8171}"/>
              </a:ext>
            </a:extLst>
          </p:cNvPr>
          <p:cNvSpPr/>
          <p:nvPr/>
        </p:nvSpPr>
        <p:spPr>
          <a:xfrm rot="5400000">
            <a:off x="2883863" y="2429514"/>
            <a:ext cx="557048" cy="1713186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A3ADD6-D9B6-8C07-D73A-358B586B929F}"/>
              </a:ext>
            </a:extLst>
          </p:cNvPr>
          <p:cNvGrpSpPr/>
          <p:nvPr/>
        </p:nvGrpSpPr>
        <p:grpSpPr>
          <a:xfrm>
            <a:off x="2091922" y="3181181"/>
            <a:ext cx="1918258" cy="1713185"/>
            <a:chOff x="2091922" y="3549040"/>
            <a:chExt cx="1918258" cy="1713185"/>
          </a:xfrm>
        </p:grpSpPr>
        <p:pic>
          <p:nvPicPr>
            <p:cNvPr id="49" name="Graphic 48" descr="Table with solid fill">
              <a:extLst>
                <a:ext uri="{FF2B5EF4-FFF2-40B4-BE49-F238E27FC236}">
                  <a16:creationId xmlns:a16="http://schemas.microsoft.com/office/drawing/2014/main" id="{27031662-5451-A90F-60E8-1E1B1AD8E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96995" y="3549040"/>
              <a:ext cx="1713185" cy="171318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2B7BFC-B1D3-535D-B876-914063C36130}"/>
                </a:ext>
              </a:extLst>
            </p:cNvPr>
            <p:cNvSpPr txBox="1"/>
            <p:nvPr/>
          </p:nvSpPr>
          <p:spPr>
            <a:xfrm>
              <a:off x="2417772" y="4923671"/>
              <a:ext cx="1471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Solutions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5C8EDC-128A-3C2C-FC60-4C4E04924341}"/>
                </a:ext>
              </a:extLst>
            </p:cNvPr>
            <p:cNvSpPr txBox="1"/>
            <p:nvPr/>
          </p:nvSpPr>
          <p:spPr>
            <a:xfrm rot="16200000">
              <a:off x="1525383" y="4235223"/>
              <a:ext cx="1471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Needs</a:t>
              </a:r>
            </a:p>
          </p:txBody>
        </p:sp>
      </p:grpSp>
      <p:pic>
        <p:nvPicPr>
          <p:cNvPr id="54" name="Graphic 53" descr="Handshake with solid fill">
            <a:extLst>
              <a:ext uri="{FF2B5EF4-FFF2-40B4-BE49-F238E27FC236}">
                <a16:creationId xmlns:a16="http://schemas.microsoft.com/office/drawing/2014/main" id="{1C80B5AF-4A03-147D-33C6-F3FE745454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2099" y="3591488"/>
            <a:ext cx="914400" cy="914400"/>
          </a:xfrm>
          <a:prstGeom prst="rect">
            <a:avLst/>
          </a:prstGeom>
        </p:spPr>
      </p:pic>
      <p:pic>
        <p:nvPicPr>
          <p:cNvPr id="56" name="Graphic 55" descr="Play with solid fill">
            <a:extLst>
              <a:ext uri="{FF2B5EF4-FFF2-40B4-BE49-F238E27FC236}">
                <a16:creationId xmlns:a16="http://schemas.microsoft.com/office/drawing/2014/main" id="{ACC7228D-CEAE-B69D-5B1A-72CBB5A719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69126" y="3808041"/>
            <a:ext cx="457200" cy="457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7DF1AAF-A1E4-F705-93A7-4A2C265A9D34}"/>
              </a:ext>
            </a:extLst>
          </p:cNvPr>
          <p:cNvSpPr txBox="1"/>
          <p:nvPr/>
        </p:nvSpPr>
        <p:spPr>
          <a:xfrm>
            <a:off x="73483" y="4265241"/>
            <a:ext cx="1471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Partnerships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57BD75-4727-F79E-5323-9D08C9A13901}"/>
              </a:ext>
            </a:extLst>
          </p:cNvPr>
          <p:cNvCxnSpPr/>
          <p:nvPr/>
        </p:nvCxnSpPr>
        <p:spPr>
          <a:xfrm flipV="1">
            <a:off x="4572000" y="3286107"/>
            <a:ext cx="27957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93B0E68-EE5C-2881-6E5E-DE3904A1B3E0}"/>
              </a:ext>
            </a:extLst>
          </p:cNvPr>
          <p:cNvCxnSpPr>
            <a:cxnSpLocks/>
          </p:cNvCxnSpPr>
          <p:nvPr/>
        </p:nvCxnSpPr>
        <p:spPr>
          <a:xfrm flipH="1">
            <a:off x="7357242" y="1634195"/>
            <a:ext cx="10510" cy="165497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4" name="Graphic 63" descr="List with solid fill">
            <a:extLst>
              <a:ext uri="{FF2B5EF4-FFF2-40B4-BE49-F238E27FC236}">
                <a16:creationId xmlns:a16="http://schemas.microsoft.com/office/drawing/2014/main" id="{736C8577-A4DB-3F8A-4192-38E996AB19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08159" y="3335942"/>
            <a:ext cx="914400" cy="9144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C9F131A-BBD0-6F42-220C-F7560575298B}"/>
              </a:ext>
            </a:extLst>
          </p:cNvPr>
          <p:cNvSpPr txBox="1"/>
          <p:nvPr/>
        </p:nvSpPr>
        <p:spPr>
          <a:xfrm>
            <a:off x="5364305" y="3390691"/>
            <a:ext cx="19929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Backlog</a:t>
            </a:r>
          </a:p>
        </p:txBody>
      </p:sp>
      <p:pic>
        <p:nvPicPr>
          <p:cNvPr id="68" name="Graphic 67" descr="Closed book with solid fill">
            <a:extLst>
              <a:ext uri="{FF2B5EF4-FFF2-40B4-BE49-F238E27FC236}">
                <a16:creationId xmlns:a16="http://schemas.microsoft.com/office/drawing/2014/main" id="{0CEAC503-D82E-40B9-6206-CDFA5B2281A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6172" y="4894366"/>
            <a:ext cx="914400" cy="9144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A372A07-8D78-5F3F-C0BF-CAD49BFF01E6}"/>
              </a:ext>
            </a:extLst>
          </p:cNvPr>
          <p:cNvSpPr txBox="1"/>
          <p:nvPr/>
        </p:nvSpPr>
        <p:spPr>
          <a:xfrm>
            <a:off x="815155" y="5715746"/>
            <a:ext cx="1471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Research</a:t>
            </a:r>
          </a:p>
        </p:txBody>
      </p:sp>
      <p:pic>
        <p:nvPicPr>
          <p:cNvPr id="70" name="Graphic 69" descr="Play with solid fill">
            <a:extLst>
              <a:ext uri="{FF2B5EF4-FFF2-40B4-BE49-F238E27FC236}">
                <a16:creationId xmlns:a16="http://schemas.microsoft.com/office/drawing/2014/main" id="{5A3A3ACA-319F-4783-2775-2CB61E587B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9006282">
            <a:off x="1773957" y="4520481"/>
            <a:ext cx="457200" cy="457200"/>
          </a:xfrm>
          <a:prstGeom prst="rect">
            <a:avLst/>
          </a:prstGeom>
        </p:spPr>
      </p:pic>
      <p:pic>
        <p:nvPicPr>
          <p:cNvPr id="72" name="Graphic 71" descr="User with solid fill">
            <a:extLst>
              <a:ext uri="{FF2B5EF4-FFF2-40B4-BE49-F238E27FC236}">
                <a16:creationId xmlns:a16="http://schemas.microsoft.com/office/drawing/2014/main" id="{82668A94-128F-B52A-BB4A-393214521DB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96911" y="568923"/>
            <a:ext cx="914400" cy="914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E31E655-574C-54FE-02CA-FE49467911B2}"/>
              </a:ext>
            </a:extLst>
          </p:cNvPr>
          <p:cNvSpPr txBox="1"/>
          <p:nvPr/>
        </p:nvSpPr>
        <p:spPr>
          <a:xfrm>
            <a:off x="5218295" y="1295641"/>
            <a:ext cx="1471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Resources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57BD75-4727-F79E-5323-9D08C9A13901}"/>
              </a:ext>
            </a:extLst>
          </p:cNvPr>
          <p:cNvCxnSpPr/>
          <p:nvPr/>
        </p:nvCxnSpPr>
        <p:spPr>
          <a:xfrm flipV="1">
            <a:off x="4576629" y="1644005"/>
            <a:ext cx="27957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7" name="Graphic 76" descr="Money with solid fill">
            <a:extLst>
              <a:ext uri="{FF2B5EF4-FFF2-40B4-BE49-F238E27FC236}">
                <a16:creationId xmlns:a16="http://schemas.microsoft.com/office/drawing/2014/main" id="{445DC201-764B-9BBA-B791-9903A89B2E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663781" y="4721996"/>
            <a:ext cx="914400" cy="914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70AD245-3895-FA2F-00B9-06429CE4354F}"/>
              </a:ext>
            </a:extLst>
          </p:cNvPr>
          <p:cNvSpPr txBox="1"/>
          <p:nvPr/>
        </p:nvSpPr>
        <p:spPr>
          <a:xfrm>
            <a:off x="4385165" y="5481483"/>
            <a:ext cx="1471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Funding</a:t>
            </a:r>
          </a:p>
        </p:txBody>
      </p:sp>
      <p:pic>
        <p:nvPicPr>
          <p:cNvPr id="79" name="Graphic 78" descr="Play with solid fill">
            <a:extLst>
              <a:ext uri="{FF2B5EF4-FFF2-40B4-BE49-F238E27FC236}">
                <a16:creationId xmlns:a16="http://schemas.microsoft.com/office/drawing/2014/main" id="{07CE6514-3761-B51A-670F-D37CAC7DB3E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6200000">
            <a:off x="4892381" y="4284990"/>
            <a:ext cx="457200" cy="457200"/>
          </a:xfrm>
          <a:prstGeom prst="rect">
            <a:avLst/>
          </a:prstGeom>
        </p:spPr>
      </p:pic>
      <p:pic>
        <p:nvPicPr>
          <p:cNvPr id="81" name="Graphic 80" descr="Megaphone with solid fill">
            <a:extLst>
              <a:ext uri="{FF2B5EF4-FFF2-40B4-BE49-F238E27FC236}">
                <a16:creationId xmlns:a16="http://schemas.microsoft.com/office/drawing/2014/main" id="{870336B2-75CD-AC7C-73BC-2026F028680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5250" y="2370309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8E2D7F2C-058E-4769-F6E1-B0ED46B6B889}"/>
              </a:ext>
            </a:extLst>
          </p:cNvPr>
          <p:cNvSpPr txBox="1"/>
          <p:nvPr/>
        </p:nvSpPr>
        <p:spPr>
          <a:xfrm>
            <a:off x="116634" y="3101068"/>
            <a:ext cx="1471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Evangelize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EA7CCC-CC97-05E8-3E66-BC02FE9AC033}"/>
              </a:ext>
            </a:extLst>
          </p:cNvPr>
          <p:cNvGrpSpPr/>
          <p:nvPr/>
        </p:nvGrpSpPr>
        <p:grpSpPr>
          <a:xfrm>
            <a:off x="762396" y="1980935"/>
            <a:ext cx="740976" cy="588176"/>
            <a:chOff x="762396" y="1980935"/>
            <a:chExt cx="740976" cy="588176"/>
          </a:xfrm>
        </p:grpSpPr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ADFBDE92-BCD9-B8CD-91E4-2145C12BA664}"/>
                </a:ext>
              </a:extLst>
            </p:cNvPr>
            <p:cNvCxnSpPr>
              <a:stCxn id="16" idx="2"/>
            </p:cNvCxnSpPr>
            <p:nvPr/>
          </p:nvCxnSpPr>
          <p:spPr>
            <a:xfrm rot="16200000" flipH="1">
              <a:off x="971109" y="1777382"/>
              <a:ext cx="328710" cy="735816"/>
            </a:xfrm>
            <a:prstGeom prst="bentConnector2">
              <a:avLst/>
            </a:prstGeom>
            <a:ln>
              <a:headEnd type="oval"/>
              <a:tailEnd type="oval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1363741-0A44-2F8A-FA0C-409FB745C313}"/>
                </a:ext>
              </a:extLst>
            </p:cNvPr>
            <p:cNvCxnSpPr>
              <a:cxnSpLocks/>
            </p:cNvCxnSpPr>
            <p:nvPr/>
          </p:nvCxnSpPr>
          <p:spPr>
            <a:xfrm>
              <a:off x="762396" y="2294791"/>
              <a:ext cx="0" cy="274320"/>
            </a:xfrm>
            <a:prstGeom prst="line">
              <a:avLst/>
            </a:prstGeom>
            <a:ln>
              <a:tailEnd type="oval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88" name="Graphic 87" descr="Play with solid fill">
            <a:extLst>
              <a:ext uri="{FF2B5EF4-FFF2-40B4-BE49-F238E27FC236}">
                <a16:creationId xmlns:a16="http://schemas.microsoft.com/office/drawing/2014/main" id="{3C53B2AF-53CC-2A38-5E3C-6FDBB2A5B0A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563255" y="3395231"/>
            <a:ext cx="457200" cy="457200"/>
          </a:xfrm>
          <a:prstGeom prst="rect">
            <a:avLst/>
          </a:prstGeom>
        </p:spPr>
      </p:pic>
      <p:pic>
        <p:nvPicPr>
          <p:cNvPr id="90" name="Graphic 89" descr="Arrow circle with solid fill">
            <a:extLst>
              <a:ext uri="{FF2B5EF4-FFF2-40B4-BE49-F238E27FC236}">
                <a16:creationId xmlns:a16="http://schemas.microsoft.com/office/drawing/2014/main" id="{99749180-43B2-6303-76F3-2DEFD4D781D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348193" y="4890138"/>
            <a:ext cx="914400" cy="9144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F109DC9-A0FB-3157-FBEE-9348B9F71AE7}"/>
              </a:ext>
            </a:extLst>
          </p:cNvPr>
          <p:cNvSpPr txBox="1"/>
          <p:nvPr/>
        </p:nvSpPr>
        <p:spPr>
          <a:xfrm>
            <a:off x="2069504" y="5630583"/>
            <a:ext cx="1471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Continuous Improvement</a:t>
            </a:r>
          </a:p>
        </p:txBody>
      </p:sp>
      <p:pic>
        <p:nvPicPr>
          <p:cNvPr id="92" name="Graphic 91" descr="Building Brick Wall with solid fill">
            <a:extLst>
              <a:ext uri="{FF2B5EF4-FFF2-40B4-BE49-F238E27FC236}">
                <a16:creationId xmlns:a16="http://schemas.microsoft.com/office/drawing/2014/main" id="{3AD1D817-2BCE-E67E-18B7-F5B61694C8A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5855968" y="4721996"/>
            <a:ext cx="914400" cy="914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D7C2BEF6-4C35-90AC-533F-6287B587B4AD}"/>
              </a:ext>
            </a:extLst>
          </p:cNvPr>
          <p:cNvSpPr txBox="1"/>
          <p:nvPr/>
        </p:nvSpPr>
        <p:spPr>
          <a:xfrm>
            <a:off x="5577352" y="5481483"/>
            <a:ext cx="1471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Infrastructure</a:t>
            </a:r>
          </a:p>
        </p:txBody>
      </p:sp>
      <p:pic>
        <p:nvPicPr>
          <p:cNvPr id="94" name="Graphic 93" descr="Play with solid fill">
            <a:extLst>
              <a:ext uri="{FF2B5EF4-FFF2-40B4-BE49-F238E27FC236}">
                <a16:creationId xmlns:a16="http://schemas.microsoft.com/office/drawing/2014/main" id="{969F5F31-88EB-C53C-0109-676AFCAE07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6200000">
            <a:off x="6084568" y="4284990"/>
            <a:ext cx="457200" cy="457200"/>
          </a:xfrm>
          <a:prstGeom prst="rect">
            <a:avLst/>
          </a:prstGeom>
        </p:spPr>
      </p:pic>
      <p:pic>
        <p:nvPicPr>
          <p:cNvPr id="96" name="Graphic 95" descr="Ribbon with solid fill">
            <a:extLst>
              <a:ext uri="{FF2B5EF4-FFF2-40B4-BE49-F238E27FC236}">
                <a16:creationId xmlns:a16="http://schemas.microsoft.com/office/drawing/2014/main" id="{EC077AC3-C5D2-ED67-8303-032483AD530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523744" y="4890138"/>
            <a:ext cx="91440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34A6388-B4D0-D04A-C89A-D1EB2AA32A86}"/>
              </a:ext>
            </a:extLst>
          </p:cNvPr>
          <p:cNvSpPr txBox="1"/>
          <p:nvPr/>
        </p:nvSpPr>
        <p:spPr>
          <a:xfrm>
            <a:off x="3246247" y="5660797"/>
            <a:ext cx="1471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8518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 descr="Woman holding tablet, presenting to seated audience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73" t="35" r="16941" b="-35"/>
          <a:stretch/>
        </p:blipFill>
        <p:spPr>
          <a:xfrm>
            <a:off x="7500938" y="-22225"/>
            <a:ext cx="4714875" cy="6880225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9236D5-E50D-BA3F-40FC-DBD916CBD39B}"/>
              </a:ext>
            </a:extLst>
          </p:cNvPr>
          <p:cNvSpPr txBox="1">
            <a:spLocks/>
          </p:cNvSpPr>
          <p:nvPr/>
        </p:nvSpPr>
        <p:spPr>
          <a:xfrm>
            <a:off x="310356" y="215900"/>
            <a:ext cx="11571288" cy="53848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Strategy:</a:t>
            </a:r>
            <a:r>
              <a:rPr lang="en-US" b="1" dirty="0"/>
              <a:t> Engagement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7EBB3-BED2-115A-363B-DAAEE711604A}"/>
              </a:ext>
            </a:extLst>
          </p:cNvPr>
          <p:cNvSpPr txBox="1"/>
          <p:nvPr/>
        </p:nvSpPr>
        <p:spPr>
          <a:xfrm>
            <a:off x="5284694" y="6593974"/>
            <a:ext cx="22162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ptos" panose="020B0004020202020204" pitchFamily="34" charset="0"/>
              </a:rPr>
              <a:t>*Contingent on learnings in role.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AB4F0-E5F4-03BD-A061-DC23BA99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874" y="1782766"/>
            <a:ext cx="3313715" cy="3270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86E00-B7D4-9082-FA8B-DC8199BC3235}"/>
              </a:ext>
            </a:extLst>
          </p:cNvPr>
          <p:cNvSpPr txBox="1"/>
          <p:nvPr/>
        </p:nvSpPr>
        <p:spPr>
          <a:xfrm>
            <a:off x="735541" y="1927546"/>
            <a:ext cx="14716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Work with idea partners to identify business needs.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86D7A-2EC2-BC74-5155-1445E4A22185}"/>
              </a:ext>
            </a:extLst>
          </p:cNvPr>
          <p:cNvSpPr txBox="1"/>
          <p:nvPr/>
        </p:nvSpPr>
        <p:spPr>
          <a:xfrm>
            <a:off x="4331853" y="1927546"/>
            <a:ext cx="14716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Resolve needs through team &amp; expanded solutioning network.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F6BED-4CE7-47AB-6B82-59290717325C}"/>
              </a:ext>
            </a:extLst>
          </p:cNvPr>
          <p:cNvSpPr txBox="1"/>
          <p:nvPr/>
        </p:nvSpPr>
        <p:spPr>
          <a:xfrm>
            <a:off x="553501" y="1049509"/>
            <a:ext cx="5360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Accelerate • Amplify • Augment • Automate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9879F-C9D9-CCC3-6A0D-92D5389683F6}"/>
              </a:ext>
            </a:extLst>
          </p:cNvPr>
          <p:cNvSpPr txBox="1"/>
          <p:nvPr/>
        </p:nvSpPr>
        <p:spPr>
          <a:xfrm>
            <a:off x="553501" y="1341044"/>
            <a:ext cx="5360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Consult • Create • Collaborate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4A828-4041-3924-599B-36D0B42210E3}"/>
              </a:ext>
            </a:extLst>
          </p:cNvPr>
          <p:cNvSpPr txBox="1"/>
          <p:nvPr/>
        </p:nvSpPr>
        <p:spPr>
          <a:xfrm>
            <a:off x="2028462" y="5125398"/>
            <a:ext cx="24105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Teach the organization about the platforms, tech, and tools available to them and 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913532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 descr="An open door of a house with the key on the keyhole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09" r="-231"/>
          <a:stretch/>
        </p:blipFill>
        <p:spPr>
          <a:xfrm>
            <a:off x="7500938" y="-22225"/>
            <a:ext cx="4714875" cy="68802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BC1D2-E4DA-73F3-B80E-E1B747ED1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150" y="4605629"/>
            <a:ext cx="1694834" cy="1679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FAC5D-4DB5-55B1-7C1B-DB11C3F66689}"/>
              </a:ext>
            </a:extLst>
          </p:cNvPr>
          <p:cNvSpPr txBox="1"/>
          <p:nvPr/>
        </p:nvSpPr>
        <p:spPr>
          <a:xfrm>
            <a:off x="3196202" y="4309263"/>
            <a:ext cx="184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Expansion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9236D5-E50D-BA3F-40FC-DBD916CBD39B}"/>
              </a:ext>
            </a:extLst>
          </p:cNvPr>
          <p:cNvSpPr txBox="1">
            <a:spLocks/>
          </p:cNvSpPr>
          <p:nvPr/>
        </p:nvSpPr>
        <p:spPr>
          <a:xfrm>
            <a:off x="310356" y="215900"/>
            <a:ext cx="11571288" cy="53848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Strategy:</a:t>
            </a:r>
            <a:r>
              <a:rPr lang="en-US" b="1" dirty="0"/>
              <a:t> Keys to success</a:t>
            </a:r>
          </a:p>
        </p:txBody>
      </p:sp>
      <p:pic>
        <p:nvPicPr>
          <p:cNvPr id="13" name="Picture 12" descr="Person coloring gardening area on site plan">
            <a:extLst>
              <a:ext uri="{FF2B5EF4-FFF2-40B4-BE49-F238E27FC236}">
                <a16:creationId xmlns:a16="http://schemas.microsoft.com/office/drawing/2014/main" id="{877576E5-A1D6-0630-8A29-DA9F945A4B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" t="490" r="26940" b="-490"/>
          <a:stretch/>
        </p:blipFill>
        <p:spPr>
          <a:xfrm>
            <a:off x="1582091" y="1228208"/>
            <a:ext cx="1403068" cy="1372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833E7C-3DB0-F9D4-4735-D26EB8D85722}"/>
              </a:ext>
            </a:extLst>
          </p:cNvPr>
          <p:cNvSpPr txBox="1"/>
          <p:nvPr/>
        </p:nvSpPr>
        <p:spPr>
          <a:xfrm>
            <a:off x="1360694" y="858876"/>
            <a:ext cx="184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66258-6FC2-08C3-D335-5884CCDD90F3}"/>
              </a:ext>
            </a:extLst>
          </p:cNvPr>
          <p:cNvSpPr txBox="1"/>
          <p:nvPr/>
        </p:nvSpPr>
        <p:spPr>
          <a:xfrm>
            <a:off x="4881351" y="4678595"/>
            <a:ext cx="1845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Expand vertical use cases horizontally.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Expand horizontal use cases vertically.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5139E-F970-7124-EE0C-7CD370A59809}"/>
              </a:ext>
            </a:extLst>
          </p:cNvPr>
          <p:cNvSpPr txBox="1"/>
          <p:nvPr/>
        </p:nvSpPr>
        <p:spPr>
          <a:xfrm>
            <a:off x="196050" y="1228208"/>
            <a:ext cx="14356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Scalable compute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Data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Tools &amp; platforms</a:t>
            </a:r>
          </a:p>
        </p:txBody>
      </p:sp>
      <p:pic>
        <p:nvPicPr>
          <p:cNvPr id="5" name="Picture 4" descr="Baseball players before match">
            <a:extLst>
              <a:ext uri="{FF2B5EF4-FFF2-40B4-BE49-F238E27FC236}">
                <a16:creationId xmlns:a16="http://schemas.microsoft.com/office/drawing/2014/main" id="{7C6E734A-B368-AAB5-3DCE-2C0264221C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r="15192"/>
          <a:stretch/>
        </p:blipFill>
        <p:spPr>
          <a:xfrm>
            <a:off x="3455828" y="1221025"/>
            <a:ext cx="1425523" cy="137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B1522-8B3C-671F-1498-A6BC4509AA92}"/>
              </a:ext>
            </a:extLst>
          </p:cNvPr>
          <p:cNvSpPr txBox="1"/>
          <p:nvPr/>
        </p:nvSpPr>
        <p:spPr>
          <a:xfrm>
            <a:off x="4892984" y="1221025"/>
            <a:ext cx="1845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Data scientists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ML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Project managers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Mentorship programs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Continuous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Scrappy POCs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210E8-A162-83FD-6E99-72DFE68BBADC}"/>
              </a:ext>
            </a:extLst>
          </p:cNvPr>
          <p:cNvSpPr txBox="1"/>
          <p:nvPr/>
        </p:nvSpPr>
        <p:spPr>
          <a:xfrm>
            <a:off x="3245658" y="858151"/>
            <a:ext cx="184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</a:t>
            </a:r>
          </a:p>
        </p:txBody>
      </p:sp>
      <p:pic>
        <p:nvPicPr>
          <p:cNvPr id="12" name="Picture 11" descr="Compass">
            <a:extLst>
              <a:ext uri="{FF2B5EF4-FFF2-40B4-BE49-F238E27FC236}">
                <a16:creationId xmlns:a16="http://schemas.microsoft.com/office/drawing/2014/main" id="{F9A9BB43-9E15-7568-0D4C-F44B87C14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0" r="15390"/>
          <a:stretch/>
        </p:blipFill>
        <p:spPr>
          <a:xfrm>
            <a:off x="3444195" y="2948917"/>
            <a:ext cx="1425523" cy="1372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3206E4-EC9E-B2AD-8A32-1767FC0A4B40}"/>
              </a:ext>
            </a:extLst>
          </p:cNvPr>
          <p:cNvSpPr txBox="1"/>
          <p:nvPr/>
        </p:nvSpPr>
        <p:spPr>
          <a:xfrm>
            <a:off x="4881351" y="2948917"/>
            <a:ext cx="18458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Governance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AI 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Ethical guidelines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Transparency and accountability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820D-1AAD-3183-ABF4-0532AAC61E69}"/>
              </a:ext>
            </a:extLst>
          </p:cNvPr>
          <p:cNvSpPr txBox="1"/>
          <p:nvPr/>
        </p:nvSpPr>
        <p:spPr>
          <a:xfrm>
            <a:off x="3234025" y="2586043"/>
            <a:ext cx="184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Governance</a:t>
            </a:r>
          </a:p>
        </p:txBody>
      </p:sp>
      <p:pic>
        <p:nvPicPr>
          <p:cNvPr id="24" name="Picture 23" descr="Two people shaking hands">
            <a:extLst>
              <a:ext uri="{FF2B5EF4-FFF2-40B4-BE49-F238E27FC236}">
                <a16:creationId xmlns:a16="http://schemas.microsoft.com/office/drawing/2014/main" id="{8AB9EA28-82A3-D502-F115-25A4F9F965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r="6364"/>
          <a:stretch/>
        </p:blipFill>
        <p:spPr>
          <a:xfrm>
            <a:off x="1586331" y="2955375"/>
            <a:ext cx="1403068" cy="13725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9F46D2-8C48-255D-E9AC-51C74D37EEBB}"/>
              </a:ext>
            </a:extLst>
          </p:cNvPr>
          <p:cNvSpPr txBox="1"/>
          <p:nvPr/>
        </p:nvSpPr>
        <p:spPr>
          <a:xfrm>
            <a:off x="1364934" y="2586043"/>
            <a:ext cx="184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Partnerships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73BF7-D539-4255-AE7D-CA557BC9958D}"/>
              </a:ext>
            </a:extLst>
          </p:cNvPr>
          <p:cNvSpPr txBox="1"/>
          <p:nvPr/>
        </p:nvSpPr>
        <p:spPr>
          <a:xfrm>
            <a:off x="200290" y="2955375"/>
            <a:ext cx="14356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Internal domains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Internal communities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Academic</a:t>
            </a:r>
          </a:p>
        </p:txBody>
      </p:sp>
      <p:pic>
        <p:nvPicPr>
          <p:cNvPr id="27" name="Picture 26" descr="Spreadsheet and calculator">
            <a:extLst>
              <a:ext uri="{FF2B5EF4-FFF2-40B4-BE49-F238E27FC236}">
                <a16:creationId xmlns:a16="http://schemas.microsoft.com/office/drawing/2014/main" id="{D30C5E85-5117-8C16-C52F-308E6BB366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r="15908"/>
          <a:stretch/>
        </p:blipFill>
        <p:spPr>
          <a:xfrm>
            <a:off x="1582091" y="4684916"/>
            <a:ext cx="1403068" cy="13725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45DFFB-6821-DC4A-A668-C93DEBD071A3}"/>
              </a:ext>
            </a:extLst>
          </p:cNvPr>
          <p:cNvSpPr txBox="1"/>
          <p:nvPr/>
        </p:nvSpPr>
        <p:spPr>
          <a:xfrm>
            <a:off x="1360694" y="4315584"/>
            <a:ext cx="184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F41B2F-0918-DE0A-E311-E465F2A7C026}"/>
              </a:ext>
            </a:extLst>
          </p:cNvPr>
          <p:cNvSpPr txBox="1"/>
          <p:nvPr/>
        </p:nvSpPr>
        <p:spPr>
          <a:xfrm>
            <a:off x="196050" y="4684916"/>
            <a:ext cx="14356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Development funding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ROI 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Operational budget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4330F-4967-598A-6346-7C9BFD502BDA}"/>
              </a:ext>
            </a:extLst>
          </p:cNvPr>
          <p:cNvSpPr txBox="1"/>
          <p:nvPr/>
        </p:nvSpPr>
        <p:spPr>
          <a:xfrm>
            <a:off x="5284694" y="6593974"/>
            <a:ext cx="22162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ptos" panose="020B0004020202020204" pitchFamily="34" charset="0"/>
              </a:rPr>
              <a:t>*Contingent on learnings in role.</a:t>
            </a:r>
          </a:p>
        </p:txBody>
      </p:sp>
    </p:spTree>
    <p:extLst>
      <p:ext uri="{BB962C8B-B14F-4D97-AF65-F5344CB8AC3E}">
        <p14:creationId xmlns:p14="http://schemas.microsoft.com/office/powerpoint/2010/main" val="368036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261ABA34-50D7-DC10-EF87-3DC0D923BFE8}"/>
              </a:ext>
            </a:extLst>
          </p:cNvPr>
          <p:cNvGrpSpPr/>
          <p:nvPr/>
        </p:nvGrpSpPr>
        <p:grpSpPr>
          <a:xfrm>
            <a:off x="948266" y="1744247"/>
            <a:ext cx="10295468" cy="3513399"/>
            <a:chOff x="948266" y="1744247"/>
            <a:chExt cx="10295468" cy="35133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44F594-53E1-14B0-363E-5C0635D6F835}"/>
                </a:ext>
              </a:extLst>
            </p:cNvPr>
            <p:cNvSpPr txBox="1"/>
            <p:nvPr/>
          </p:nvSpPr>
          <p:spPr>
            <a:xfrm>
              <a:off x="948266" y="1744247"/>
              <a:ext cx="459600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dirty="0"/>
                <a:t>I'm a </a:t>
              </a:r>
              <a:r>
                <a:rPr lang="en-US" b="1" dirty="0"/>
                <a:t>strategic analytics leader </a:t>
              </a:r>
              <a:r>
                <a:rPr lang="en-US" dirty="0"/>
                <a:t>with a proven track record of unifying fragmented teams, scaling AI and data science capabilities, and delivering measurable impact across complex organizations.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6C5CA1-5BEA-5539-DFD8-B78CEAD4BF3B}"/>
                </a:ext>
              </a:extLst>
            </p:cNvPr>
            <p:cNvSpPr txBox="1"/>
            <p:nvPr/>
          </p:nvSpPr>
          <p:spPr>
            <a:xfrm>
              <a:off x="948266" y="3780318"/>
              <a:ext cx="459600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dirty="0"/>
                <a:t>What excites me about this opportunity at WGU is </a:t>
              </a:r>
              <a:r>
                <a:rPr lang="en-US" b="1" dirty="0"/>
                <a:t>the chance to shape a newly consolidated function </a:t>
              </a:r>
              <a:r>
                <a:rPr lang="en-US" dirty="0"/>
                <a:t>into a powerful, integrated engine for student success and learning innovation.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1C725B-D566-1C69-0CF7-F92F6DF7361C}"/>
                </a:ext>
              </a:extLst>
            </p:cNvPr>
            <p:cNvSpPr txBox="1"/>
            <p:nvPr/>
          </p:nvSpPr>
          <p:spPr>
            <a:xfrm>
              <a:off x="6647727" y="1744247"/>
              <a:ext cx="459600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dirty="0"/>
                <a:t>I bring the </a:t>
              </a:r>
              <a:r>
                <a:rPr lang="en-US" b="1" dirty="0"/>
                <a:t>rare combination </a:t>
              </a:r>
              <a:r>
                <a:rPr lang="en-US" dirty="0"/>
                <a:t>of hands-on technical expertise, deep leadership experience, and a sharp focus on outcomes that matter: equity, engagement, and effectiveness. My approach is people-centered, mission-driven, and built to scale.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6C800BE-5EEC-81EA-9ADC-1FFAEAC8B8B7}"/>
                </a:ext>
              </a:extLst>
            </p:cNvPr>
            <p:cNvSpPr txBox="1"/>
            <p:nvPr/>
          </p:nvSpPr>
          <p:spPr>
            <a:xfrm>
              <a:off x="6647727" y="3780318"/>
              <a:ext cx="459600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dirty="0"/>
                <a:t>This deck outlines how I would approach building trust, accelerating value, and positioning </a:t>
              </a:r>
              <a:r>
                <a:rPr lang="en-US" b="1" dirty="0"/>
                <a:t>analytics as a transformative </a:t>
              </a:r>
              <a:r>
                <a:rPr lang="en-US" dirty="0"/>
                <a:t>force at WGU, not just in operations, but in how the institution learns and evolves.</a:t>
              </a: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1C91CC20-3E8E-278E-5593-587C4895F47F}"/>
              </a:ext>
            </a:extLst>
          </p:cNvPr>
          <p:cNvSpPr txBox="1">
            <a:spLocks/>
          </p:cNvSpPr>
          <p:nvPr/>
        </p:nvSpPr>
        <p:spPr>
          <a:xfrm>
            <a:off x="310358" y="309006"/>
            <a:ext cx="11571288" cy="538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41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5" descr="Snowy mountain road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9" r="27169"/>
          <a:stretch/>
        </p:blipFill>
        <p:spPr>
          <a:xfrm>
            <a:off x="7500938" y="-22225"/>
            <a:ext cx="4714875" cy="6880225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9236D5-E50D-BA3F-40FC-DBD916CBD39B}"/>
              </a:ext>
            </a:extLst>
          </p:cNvPr>
          <p:cNvSpPr txBox="1">
            <a:spLocks/>
          </p:cNvSpPr>
          <p:nvPr/>
        </p:nvSpPr>
        <p:spPr>
          <a:xfrm>
            <a:off x="310356" y="215900"/>
            <a:ext cx="11571288" cy="53848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Strategy:</a:t>
            </a:r>
            <a:r>
              <a:rPr lang="en-US" b="1"/>
              <a:t> roadmap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D906A-906C-33E1-DD3A-2E017634E2DC}"/>
              </a:ext>
            </a:extLst>
          </p:cNvPr>
          <p:cNvSpPr txBox="1"/>
          <p:nvPr/>
        </p:nvSpPr>
        <p:spPr>
          <a:xfrm>
            <a:off x="5284694" y="6593974"/>
            <a:ext cx="22162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ptos" panose="020B0004020202020204" pitchFamily="34" charset="0"/>
              </a:rPr>
              <a:t>*Contingent on learnings in role.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4C9C97-62F6-E827-E864-59912A5F58A4}"/>
              </a:ext>
            </a:extLst>
          </p:cNvPr>
          <p:cNvSpPr/>
          <p:nvPr/>
        </p:nvSpPr>
        <p:spPr>
          <a:xfrm>
            <a:off x="448731" y="4453683"/>
            <a:ext cx="1524000" cy="14915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PHASE 1</a:t>
            </a:r>
          </a:p>
          <a:p>
            <a:pPr algn="ctr"/>
            <a:r>
              <a:rPr lang="en-US" sz="1600" b="1"/>
              <a:t>ESTABLISH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074533-CA41-FFC3-0212-EE9D5C1D188A}"/>
              </a:ext>
            </a:extLst>
          </p:cNvPr>
          <p:cNvSpPr/>
          <p:nvPr/>
        </p:nvSpPr>
        <p:spPr>
          <a:xfrm>
            <a:off x="448731" y="2803387"/>
            <a:ext cx="1524000" cy="14915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PHASE 2</a:t>
            </a:r>
          </a:p>
          <a:p>
            <a:pPr algn="ctr"/>
            <a:r>
              <a:rPr lang="en-US" sz="1600" b="1"/>
              <a:t>EXPAND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17468-C227-10A5-A611-D3E5577A81AD}"/>
              </a:ext>
            </a:extLst>
          </p:cNvPr>
          <p:cNvSpPr/>
          <p:nvPr/>
        </p:nvSpPr>
        <p:spPr>
          <a:xfrm>
            <a:off x="448731" y="1153091"/>
            <a:ext cx="1524000" cy="14915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PHASE 3</a:t>
            </a:r>
          </a:p>
          <a:p>
            <a:pPr algn="ctr"/>
            <a:r>
              <a:rPr lang="en-US" sz="1600" b="1"/>
              <a:t>EVOLVE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7610CF-E2A4-C517-96FE-AB93D9620D24}"/>
              </a:ext>
            </a:extLst>
          </p:cNvPr>
          <p:cNvSpPr/>
          <p:nvPr/>
        </p:nvSpPr>
        <p:spPr>
          <a:xfrm>
            <a:off x="2098721" y="1153091"/>
            <a:ext cx="5004811" cy="1491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Optimization:</a:t>
            </a:r>
            <a:r>
              <a:rPr lang="en-US" sz="1200" dirty="0">
                <a:solidFill>
                  <a:schemeClr val="tx1"/>
                </a:solidFill>
              </a:rPr>
              <a:t> Continuously optimize AI models and processes for better performance. Versioning and champion challenger frameworks. Monitor for drift.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Innovation Lab:</a:t>
            </a:r>
            <a:r>
              <a:rPr lang="en-US" sz="1200" dirty="0">
                <a:solidFill>
                  <a:schemeClr val="tx1"/>
                </a:solidFill>
              </a:rPr>
              <a:t> Establish an AI innovation lab to explore cutting-edge technologies and new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Continued Expansion:</a:t>
            </a:r>
            <a:r>
              <a:rPr lang="en-US" sz="1200" dirty="0">
                <a:solidFill>
                  <a:schemeClr val="tx1"/>
                </a:solidFill>
              </a:rPr>
              <a:t> Scale successful AI initiatives across the enterprise.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Communities:</a:t>
            </a:r>
            <a:r>
              <a:rPr lang="en-US" sz="1200" dirty="0">
                <a:solidFill>
                  <a:schemeClr val="tx1"/>
                </a:solidFill>
              </a:rPr>
              <a:t> Foster innovation through events like hackathons.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300C17-7E51-C0DE-2921-3FD9BE1646F1}"/>
              </a:ext>
            </a:extLst>
          </p:cNvPr>
          <p:cNvSpPr/>
          <p:nvPr/>
        </p:nvSpPr>
        <p:spPr>
          <a:xfrm>
            <a:off x="2098721" y="2803387"/>
            <a:ext cx="5004811" cy="1491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Infrastructure:</a:t>
            </a:r>
            <a:r>
              <a:rPr lang="en-US" sz="1200" dirty="0">
                <a:solidFill>
                  <a:schemeClr val="tx1"/>
                </a:solidFill>
              </a:rPr>
              <a:t> Invest in scalable AI infrastructure, including cloud services and data storage.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Integration:</a:t>
            </a:r>
            <a:r>
              <a:rPr lang="en-US" sz="1200" dirty="0">
                <a:solidFill>
                  <a:schemeClr val="tx1"/>
                </a:solidFill>
              </a:rPr>
              <a:t> Integrate AI solutions with existing systems and workflows.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Scale:</a:t>
            </a:r>
            <a:r>
              <a:rPr lang="en-US" sz="1200" dirty="0">
                <a:solidFill>
                  <a:schemeClr val="tx1"/>
                </a:solidFill>
              </a:rPr>
              <a:t> Expand vertically and horizontally.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Portfolio:</a:t>
            </a:r>
            <a:r>
              <a:rPr lang="en-US" sz="1200" dirty="0">
                <a:solidFill>
                  <a:schemeClr val="tx1"/>
                </a:solidFill>
              </a:rPr>
              <a:t> Continue to identify new use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Continuous Learning:</a:t>
            </a:r>
            <a:r>
              <a:rPr lang="en-US" sz="1200" dirty="0">
                <a:solidFill>
                  <a:schemeClr val="tx1"/>
                </a:solidFill>
              </a:rPr>
              <a:t> Implement feedback loops and continuous learning mechanisms to improve AI models. Keep team member skills up to date.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5E6AC-44B4-1C14-BECB-CE4071EF5E9E}"/>
              </a:ext>
            </a:extLst>
          </p:cNvPr>
          <p:cNvSpPr/>
          <p:nvPr/>
        </p:nvSpPr>
        <p:spPr>
          <a:xfrm>
            <a:off x="2098720" y="4453683"/>
            <a:ext cx="5004811" cy="1491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Readiness</a:t>
            </a:r>
            <a:r>
              <a:rPr lang="en-US" sz="1200" dirty="0">
                <a:solidFill>
                  <a:schemeClr val="tx1"/>
                </a:solidFill>
              </a:rPr>
              <a:t>: Evaluate current AI capabilities and infrastructure. Develop operating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Relationships:</a:t>
            </a:r>
            <a:r>
              <a:rPr lang="en-US" sz="1200" dirty="0">
                <a:solidFill>
                  <a:schemeClr val="tx1"/>
                </a:solidFill>
              </a:rPr>
              <a:t> Establish connections with critical stakeholders.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Governance: </a:t>
            </a:r>
            <a:r>
              <a:rPr lang="en-US" sz="1200" dirty="0">
                <a:solidFill>
                  <a:schemeClr val="tx1"/>
                </a:solidFill>
              </a:rPr>
              <a:t>Found AI governance board.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Data</a:t>
            </a:r>
            <a:r>
              <a:rPr lang="en-US" sz="1200" dirty="0">
                <a:solidFill>
                  <a:schemeClr val="tx1"/>
                </a:solidFill>
              </a:rPr>
              <a:t>: Develop a robust data governance framework and ensure data quality and accessibility.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Talent</a:t>
            </a:r>
            <a:r>
              <a:rPr lang="en-US" sz="1200" dirty="0">
                <a:solidFill>
                  <a:schemeClr val="tx1"/>
                </a:solidFill>
              </a:rPr>
              <a:t>: Hire or train AI specialists and data scientists.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Portfolio</a:t>
            </a:r>
            <a:r>
              <a:rPr lang="en-US" sz="1200" dirty="0">
                <a:solidFill>
                  <a:schemeClr val="tx1"/>
                </a:solidFill>
              </a:rPr>
              <a:t>: Launch pilot projects for high-impact use cases.</a:t>
            </a:r>
          </a:p>
        </p:txBody>
      </p:sp>
      <p:pic>
        <p:nvPicPr>
          <p:cNvPr id="47" name="Graphic 46" descr="Play with solid fill">
            <a:extLst>
              <a:ext uri="{FF2B5EF4-FFF2-40B4-BE49-F238E27FC236}">
                <a16:creationId xmlns:a16="http://schemas.microsoft.com/office/drawing/2014/main" id="{748F39F4-AE30-3B64-9CD2-547E8FD99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53531" y="3917106"/>
            <a:ext cx="914400" cy="914400"/>
          </a:xfrm>
          <a:prstGeom prst="rect">
            <a:avLst/>
          </a:prstGeom>
        </p:spPr>
      </p:pic>
      <p:pic>
        <p:nvPicPr>
          <p:cNvPr id="48" name="Graphic 47" descr="Play with solid fill">
            <a:extLst>
              <a:ext uri="{FF2B5EF4-FFF2-40B4-BE49-F238E27FC236}">
                <a16:creationId xmlns:a16="http://schemas.microsoft.com/office/drawing/2014/main" id="{391BFA97-684C-4B94-44A9-8C70F9F47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53531" y="22452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6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 anchor="ctr"/>
          <a:lstStyle/>
          <a:p>
            <a:r>
              <a:rPr lang="en-US" sz="8000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1714" y="4787677"/>
            <a:ext cx="9467850" cy="678404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Lee Duncan</a:t>
            </a:r>
          </a:p>
          <a:p>
            <a:endParaRPr lang="en-US" sz="4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741D36-A650-9109-1BDA-A88A4F7E50DE}"/>
              </a:ext>
            </a:extLst>
          </p:cNvPr>
          <p:cNvGrpSpPr/>
          <p:nvPr/>
        </p:nvGrpSpPr>
        <p:grpSpPr>
          <a:xfrm>
            <a:off x="1507909" y="5375924"/>
            <a:ext cx="9176183" cy="457200"/>
            <a:chOff x="1507909" y="5375924"/>
            <a:chExt cx="9176183" cy="457200"/>
          </a:xfrm>
        </p:grpSpPr>
        <p:pic>
          <p:nvPicPr>
            <p:cNvPr id="4" name="Graphic 3" descr="Smart Phone with solid fill">
              <a:extLst>
                <a:ext uri="{FF2B5EF4-FFF2-40B4-BE49-F238E27FC236}">
                  <a16:creationId xmlns:a16="http://schemas.microsoft.com/office/drawing/2014/main" id="{BC7C3359-E3DF-6382-D963-703D2454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7909" y="5375924"/>
              <a:ext cx="457200" cy="4572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CC4936-3AAD-7357-26E7-60454EF7AF56}"/>
                </a:ext>
              </a:extLst>
            </p:cNvPr>
            <p:cNvSpPr txBox="1"/>
            <p:nvPr/>
          </p:nvSpPr>
          <p:spPr>
            <a:xfrm>
              <a:off x="1965109" y="5419858"/>
              <a:ext cx="18186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(801)245-0658</a:t>
              </a:r>
            </a:p>
          </p:txBody>
        </p:sp>
        <p:pic>
          <p:nvPicPr>
            <p:cNvPr id="12" name="Graphic 11" descr="Email with solid fill">
              <a:extLst>
                <a:ext uri="{FF2B5EF4-FFF2-40B4-BE49-F238E27FC236}">
                  <a16:creationId xmlns:a16="http://schemas.microsoft.com/office/drawing/2014/main" id="{1E15B5F2-9349-359F-ECA7-24FE1C1B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29132" y="5375924"/>
              <a:ext cx="457200" cy="457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941027-60E7-6FBE-85A3-1B67B9BC2232}"/>
                </a:ext>
              </a:extLst>
            </p:cNvPr>
            <p:cNvSpPr txBox="1"/>
            <p:nvPr/>
          </p:nvSpPr>
          <p:spPr>
            <a:xfrm>
              <a:off x="8286332" y="5419858"/>
              <a:ext cx="23977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lee@smartxltools.com</a:t>
              </a:r>
            </a:p>
          </p:txBody>
        </p:sp>
        <p:pic>
          <p:nvPicPr>
            <p:cNvPr id="14" name="Graphic 13" descr="Internet with solid fill">
              <a:extLst>
                <a:ext uri="{FF2B5EF4-FFF2-40B4-BE49-F238E27FC236}">
                  <a16:creationId xmlns:a16="http://schemas.microsoft.com/office/drawing/2014/main" id="{C8F3CFCD-EE93-5835-4027-1EA75850B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638425" y="5375924"/>
              <a:ext cx="457200" cy="4572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B3D66B-F7CA-4952-5EB7-21DF0BA52971}"/>
                </a:ext>
              </a:extLst>
            </p:cNvPr>
            <p:cNvSpPr txBox="1"/>
            <p:nvPr/>
          </p:nvSpPr>
          <p:spPr>
            <a:xfrm>
              <a:off x="4095625" y="5419858"/>
              <a:ext cx="37998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www.linkedin.com/in/leeduncanstat/</a:t>
              </a:r>
            </a:p>
          </p:txBody>
        </p:sp>
      </p:grpSp>
      <p:pic>
        <p:nvPicPr>
          <p:cNvPr id="21" name="Graphic 20" descr="Owl with solid fill">
            <a:extLst>
              <a:ext uri="{FF2B5EF4-FFF2-40B4-BE49-F238E27FC236}">
                <a16:creationId xmlns:a16="http://schemas.microsoft.com/office/drawing/2014/main" id="{76F10156-3CE4-702E-DE73-8A17CAA58F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37651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"/>
          <a:stretch/>
        </p:blipFill>
        <p:spPr>
          <a:xfrm>
            <a:off x="-28882" y="0"/>
            <a:ext cx="6115050" cy="685800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Guiding principles</a:t>
            </a:r>
          </a:p>
          <a:p>
            <a:r>
              <a:rPr lang="en-US" dirty="0"/>
              <a:t>roadmap</a:t>
            </a:r>
          </a:p>
          <a:p>
            <a:r>
              <a:rPr lang="en-US" dirty="0"/>
              <a:t>Team integration keys</a:t>
            </a:r>
          </a:p>
          <a:p>
            <a:r>
              <a:rPr lang="en-US" dirty="0"/>
              <a:t>Success metrics</a:t>
            </a:r>
          </a:p>
          <a:p>
            <a:r>
              <a:rPr lang="en-US" dirty="0"/>
              <a:t>Appendix 1: about me</a:t>
            </a:r>
          </a:p>
          <a:p>
            <a:r>
              <a:rPr lang="en-US" dirty="0"/>
              <a:t>Appendix 2: strategy example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58" y="309006"/>
            <a:ext cx="11571288" cy="538480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Guiding principles</a:t>
            </a:r>
            <a:br>
              <a:rPr lang="en-US" b="1" dirty="0"/>
            </a:br>
            <a:r>
              <a:rPr lang="en-US" sz="1800" dirty="0"/>
              <a:t>(Adaptable based on learnings in role)</a:t>
            </a:r>
            <a:endParaRPr lang="en-US" dirty="0"/>
          </a:p>
        </p:txBody>
      </p:sp>
      <p:pic>
        <p:nvPicPr>
          <p:cNvPr id="7" name="Picture 6" descr="Layered leaves in flower pattern">
            <a:extLst>
              <a:ext uri="{FF2B5EF4-FFF2-40B4-BE49-F238E27FC236}">
                <a16:creationId xmlns:a16="http://schemas.microsoft.com/office/drawing/2014/main" id="{91DAE516-AE7B-E91F-7F32-2AAA1809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61" y="2072670"/>
            <a:ext cx="3351078" cy="3149083"/>
          </a:xfrm>
          <a:prstGeom prst="rect">
            <a:avLst/>
          </a:prstGeom>
        </p:spPr>
      </p:pic>
      <p:sp>
        <p:nvSpPr>
          <p:cNvPr id="11" name="Callout: Line with No Border 10">
            <a:extLst>
              <a:ext uri="{FF2B5EF4-FFF2-40B4-BE49-F238E27FC236}">
                <a16:creationId xmlns:a16="http://schemas.microsoft.com/office/drawing/2014/main" id="{D0C381A1-95A9-F74B-C1F4-CE190EFAC3DE}"/>
              </a:ext>
            </a:extLst>
          </p:cNvPr>
          <p:cNvSpPr/>
          <p:nvPr/>
        </p:nvSpPr>
        <p:spPr>
          <a:xfrm flipH="1">
            <a:off x="310356" y="1198074"/>
            <a:ext cx="3616037" cy="649113"/>
          </a:xfrm>
          <a:prstGeom prst="callout1">
            <a:avLst>
              <a:gd name="adj1" fmla="val 66992"/>
              <a:gd name="adj2" fmla="val -2939"/>
              <a:gd name="adj3" fmla="val 216702"/>
              <a:gd name="adj4" fmla="val -2753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rgbClr val="012F51"/>
                </a:solidFill>
              </a:rPr>
              <a:t>MISSION-ALIGNED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(student success, learning at scale)</a:t>
            </a:r>
          </a:p>
        </p:txBody>
      </p:sp>
      <p:sp>
        <p:nvSpPr>
          <p:cNvPr id="12" name="Callout: Line with No Border 11">
            <a:extLst>
              <a:ext uri="{FF2B5EF4-FFF2-40B4-BE49-F238E27FC236}">
                <a16:creationId xmlns:a16="http://schemas.microsoft.com/office/drawing/2014/main" id="{54988343-3379-9773-D1CB-3EF43F7BE997}"/>
              </a:ext>
            </a:extLst>
          </p:cNvPr>
          <p:cNvSpPr/>
          <p:nvPr/>
        </p:nvSpPr>
        <p:spPr>
          <a:xfrm>
            <a:off x="8265609" y="1198074"/>
            <a:ext cx="3616037" cy="649113"/>
          </a:xfrm>
          <a:prstGeom prst="callout1">
            <a:avLst>
              <a:gd name="adj1" fmla="val 66992"/>
              <a:gd name="adj2" fmla="val -2939"/>
              <a:gd name="adj3" fmla="val 216702"/>
              <a:gd name="adj4" fmla="val -2753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rgbClr val="012F51"/>
                </a:solidFill>
              </a:rPr>
              <a:t>DATA AS AN ENABLER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(prescriptive insights, practical AI)</a:t>
            </a:r>
          </a:p>
        </p:txBody>
      </p:sp>
      <p:sp>
        <p:nvSpPr>
          <p:cNvPr id="14" name="Callout: Line with No Border 13">
            <a:extLst>
              <a:ext uri="{FF2B5EF4-FFF2-40B4-BE49-F238E27FC236}">
                <a16:creationId xmlns:a16="http://schemas.microsoft.com/office/drawing/2014/main" id="{6B30C041-D83F-2F7E-9E43-C3CE21809B0E}"/>
              </a:ext>
            </a:extLst>
          </p:cNvPr>
          <p:cNvSpPr/>
          <p:nvPr/>
        </p:nvSpPr>
        <p:spPr>
          <a:xfrm flipH="1">
            <a:off x="310355" y="3426563"/>
            <a:ext cx="3616037" cy="649113"/>
          </a:xfrm>
          <a:prstGeom prst="callout1">
            <a:avLst>
              <a:gd name="adj1" fmla="val 52585"/>
              <a:gd name="adj2" fmla="val -2939"/>
              <a:gd name="adj3" fmla="val 53422"/>
              <a:gd name="adj4" fmla="val -134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rgbClr val="012F51"/>
                </a:solidFill>
              </a:rPr>
              <a:t>PEOPLE FIRST CULTURE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(clarity, collaboration, empowerment)</a:t>
            </a:r>
          </a:p>
        </p:txBody>
      </p:sp>
      <p:sp>
        <p:nvSpPr>
          <p:cNvPr id="16" name="Callout: Line with No Border 15">
            <a:extLst>
              <a:ext uri="{FF2B5EF4-FFF2-40B4-BE49-F238E27FC236}">
                <a16:creationId xmlns:a16="http://schemas.microsoft.com/office/drawing/2014/main" id="{D04416B9-D70B-BFA2-1B2B-01B5739AC411}"/>
              </a:ext>
            </a:extLst>
          </p:cNvPr>
          <p:cNvSpPr/>
          <p:nvPr/>
        </p:nvSpPr>
        <p:spPr>
          <a:xfrm>
            <a:off x="8265608" y="3426562"/>
            <a:ext cx="3616037" cy="649113"/>
          </a:xfrm>
          <a:prstGeom prst="callout1">
            <a:avLst>
              <a:gd name="adj1" fmla="val 52585"/>
              <a:gd name="adj2" fmla="val -2939"/>
              <a:gd name="adj3" fmla="val 53422"/>
              <a:gd name="adj4" fmla="val -1345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rgbClr val="012F51"/>
                </a:solidFill>
              </a:rPr>
              <a:t>SCALABLE INNOVATION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(AI/ML with clear value)</a:t>
            </a:r>
          </a:p>
        </p:txBody>
      </p:sp>
      <p:pic>
        <p:nvPicPr>
          <p:cNvPr id="20" name="Graphic 19" descr="Target with solid fill">
            <a:extLst>
              <a:ext uri="{FF2B5EF4-FFF2-40B4-BE49-F238E27FC236}">
                <a16:creationId xmlns:a16="http://schemas.microsoft.com/office/drawing/2014/main" id="{DC1C2F1A-B4D2-6C02-886A-691564E34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8305" y="772712"/>
            <a:ext cx="500136" cy="500136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D837132B-4A09-EFB4-31A3-99F68B061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68305" y="2926426"/>
            <a:ext cx="500136" cy="500136"/>
          </a:xfrm>
          <a:prstGeom prst="rect">
            <a:avLst/>
          </a:prstGeom>
        </p:spPr>
      </p:pic>
      <p:pic>
        <p:nvPicPr>
          <p:cNvPr id="55" name="Graphic 54" descr="Statistics with solid fill">
            <a:extLst>
              <a:ext uri="{FF2B5EF4-FFF2-40B4-BE49-F238E27FC236}">
                <a16:creationId xmlns:a16="http://schemas.microsoft.com/office/drawing/2014/main" id="{D2473F06-E1AA-ABD7-2F18-B2C96A0D2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23558" y="772712"/>
            <a:ext cx="500136" cy="500136"/>
          </a:xfrm>
          <a:prstGeom prst="rect">
            <a:avLst/>
          </a:prstGeom>
        </p:spPr>
      </p:pic>
      <p:pic>
        <p:nvPicPr>
          <p:cNvPr id="56" name="Graphic 55" descr="Maximize with solid fill">
            <a:extLst>
              <a:ext uri="{FF2B5EF4-FFF2-40B4-BE49-F238E27FC236}">
                <a16:creationId xmlns:a16="http://schemas.microsoft.com/office/drawing/2014/main" id="{B6DC126F-507D-9E3D-CF3C-3B6CB5CE3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823558" y="2926426"/>
            <a:ext cx="500136" cy="500136"/>
          </a:xfrm>
          <a:prstGeom prst="rect">
            <a:avLst/>
          </a:prstGeom>
        </p:spPr>
      </p:pic>
      <p:pic>
        <p:nvPicPr>
          <p:cNvPr id="57" name="Graphic 56" descr="Maximize with solid fill">
            <a:extLst>
              <a:ext uri="{FF2B5EF4-FFF2-40B4-BE49-F238E27FC236}">
                <a16:creationId xmlns:a16="http://schemas.microsoft.com/office/drawing/2014/main" id="{FC2CCB27-50BA-B1F1-649C-A16EA5E05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flipH="1">
            <a:off x="9823558" y="2926426"/>
            <a:ext cx="500136" cy="500136"/>
          </a:xfrm>
          <a:prstGeom prst="rect">
            <a:avLst/>
          </a:prstGeom>
        </p:spPr>
      </p:pic>
      <p:sp>
        <p:nvSpPr>
          <p:cNvPr id="58" name="Callout: Line with No Border 57">
            <a:extLst>
              <a:ext uri="{FF2B5EF4-FFF2-40B4-BE49-F238E27FC236}">
                <a16:creationId xmlns:a16="http://schemas.microsoft.com/office/drawing/2014/main" id="{484BDEEE-3D74-B18B-95B0-B59E30DE3A4C}"/>
              </a:ext>
            </a:extLst>
          </p:cNvPr>
          <p:cNvSpPr/>
          <p:nvPr/>
        </p:nvSpPr>
        <p:spPr>
          <a:xfrm flipH="1">
            <a:off x="310354" y="5655052"/>
            <a:ext cx="3616037" cy="649113"/>
          </a:xfrm>
          <a:prstGeom prst="callout1">
            <a:avLst>
              <a:gd name="adj1" fmla="val 50984"/>
              <a:gd name="adj2" fmla="val -2077"/>
              <a:gd name="adj3" fmla="val -121064"/>
              <a:gd name="adj4" fmla="val -3156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rgbClr val="012F51"/>
                </a:solidFill>
              </a:rPr>
              <a:t>INFLUENCE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(compelling, data driven storytelling)</a:t>
            </a:r>
          </a:p>
        </p:txBody>
      </p:sp>
      <p:sp>
        <p:nvSpPr>
          <p:cNvPr id="59" name="Callout: Line with No Border 58">
            <a:extLst>
              <a:ext uri="{FF2B5EF4-FFF2-40B4-BE49-F238E27FC236}">
                <a16:creationId xmlns:a16="http://schemas.microsoft.com/office/drawing/2014/main" id="{3D6D6A22-39E9-596C-3FF8-B5A258EA59AD}"/>
              </a:ext>
            </a:extLst>
          </p:cNvPr>
          <p:cNvSpPr/>
          <p:nvPr/>
        </p:nvSpPr>
        <p:spPr>
          <a:xfrm>
            <a:off x="8265607" y="5655050"/>
            <a:ext cx="3616037" cy="649113"/>
          </a:xfrm>
          <a:prstGeom prst="callout1">
            <a:avLst>
              <a:gd name="adj1" fmla="val 50984"/>
              <a:gd name="adj2" fmla="val -2077"/>
              <a:gd name="adj3" fmla="val -121064"/>
              <a:gd name="adj4" fmla="val -3156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>
                <a:solidFill>
                  <a:srgbClr val="012F51"/>
                </a:solidFill>
              </a:rPr>
              <a:t>INNOVATION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(research, exploration, partnerships)</a:t>
            </a:r>
          </a:p>
        </p:txBody>
      </p:sp>
      <p:pic>
        <p:nvPicPr>
          <p:cNvPr id="62" name="Graphic 61" descr="Torch with solid fill">
            <a:extLst>
              <a:ext uri="{FF2B5EF4-FFF2-40B4-BE49-F238E27FC236}">
                <a16:creationId xmlns:a16="http://schemas.microsoft.com/office/drawing/2014/main" id="{B2C541A1-0D3D-0FC0-FB45-853DB678AA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68305" y="5154914"/>
            <a:ext cx="500136" cy="500136"/>
          </a:xfrm>
          <a:prstGeom prst="rect">
            <a:avLst/>
          </a:prstGeom>
        </p:spPr>
      </p:pic>
      <p:pic>
        <p:nvPicPr>
          <p:cNvPr id="64" name="Graphic 63" descr="Lightbulb and gear with solid fill">
            <a:extLst>
              <a:ext uri="{FF2B5EF4-FFF2-40B4-BE49-F238E27FC236}">
                <a16:creationId xmlns:a16="http://schemas.microsoft.com/office/drawing/2014/main" id="{2CDCB9D0-AE4D-2DE5-1B32-150C9FB693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23558" y="5154914"/>
            <a:ext cx="500136" cy="5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BA6CF-1099-2906-FA8D-8F0350487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16CA-85D9-5D63-D1BD-ED2D11D07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58" y="309006"/>
            <a:ext cx="11571288" cy="538480"/>
          </a:xfrm>
          <a:noFill/>
        </p:spPr>
        <p:txBody>
          <a:bodyPr>
            <a:noAutofit/>
          </a:bodyPr>
          <a:lstStyle/>
          <a:p>
            <a:pPr algn="l"/>
            <a:r>
              <a:rPr lang="en-US" b="1" dirty="0"/>
              <a:t>90-day roadmap (high level)</a:t>
            </a:r>
            <a:br>
              <a:rPr lang="en-US" b="1" dirty="0"/>
            </a:br>
            <a:r>
              <a:rPr lang="en-US" sz="1800" dirty="0"/>
              <a:t>(Adaptable based on learnings in role)</a:t>
            </a:r>
            <a:endParaRPr lang="en-US" dirty="0"/>
          </a:p>
        </p:txBody>
      </p:sp>
      <p:pic>
        <p:nvPicPr>
          <p:cNvPr id="3" name="Picture 2" descr="Flying owl">
            <a:extLst>
              <a:ext uri="{FF2B5EF4-FFF2-40B4-BE49-F238E27FC236}">
                <a16:creationId xmlns:a16="http://schemas.microsoft.com/office/drawing/2014/main" id="{AAB05EEE-768B-C1C2-7C66-51308864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651" y1="12848" x2="14867" y2="10626"/>
                        <a14:foregroundMark x1="12631" y1="12364" x2="13493" y2="13333"/>
                        <a14:foregroundMark x1="11258" y1="13333" x2="11581" y2="13980"/>
                        <a14:foregroundMark x1="14328" y1="13657" x2="18179" y2="18788"/>
                        <a14:foregroundMark x1="18179" y1="18788" x2="18368" y2="19192"/>
                        <a14:foregroundMark x1="16887" y1="13333" x2="18476" y2="18263"/>
                        <a14:foregroundMark x1="13924" y1="16525" x2="17183" y2="17778"/>
                        <a14:foregroundMark x1="69997" y1="21131" x2="65553" y2="23636"/>
                        <a14:foregroundMark x1="65553" y1="23636" x2="61137" y2="30465"/>
                        <a14:foregroundMark x1="61137" y1="30465" x2="64934" y2="23717"/>
                        <a14:foregroundMark x1="64934" y1="23717" x2="65123" y2="23636"/>
                        <a14:foregroundMark x1="60571" y1="28242" x2="53488" y2="36040"/>
                        <a14:foregroundMark x1="52545" y1="36525" x2="51172" y2="37939"/>
                        <a14:foregroundMark x1="16025" y1="11919" x2="16456" y2="12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80" t="5701" r="19020" b="33064"/>
          <a:stretch>
            <a:fillRect/>
          </a:stretch>
        </p:blipFill>
        <p:spPr>
          <a:xfrm>
            <a:off x="9548265" y="969702"/>
            <a:ext cx="1730484" cy="9731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673904-73AD-04AD-E173-74904E7ACED0}"/>
              </a:ext>
            </a:extLst>
          </p:cNvPr>
          <p:cNvSpPr/>
          <p:nvPr/>
        </p:nvSpPr>
        <p:spPr>
          <a:xfrm>
            <a:off x="447184" y="3666260"/>
            <a:ext cx="2662618" cy="444300"/>
          </a:xfrm>
          <a:prstGeom prst="rect">
            <a:avLst/>
          </a:prstGeom>
          <a:solidFill>
            <a:srgbClr val="012F5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1: first 90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50B63A-12E7-95F6-3321-01CACCE6FB8E}"/>
              </a:ext>
            </a:extLst>
          </p:cNvPr>
          <p:cNvSpPr/>
          <p:nvPr/>
        </p:nvSpPr>
        <p:spPr>
          <a:xfrm>
            <a:off x="3325522" y="3191696"/>
            <a:ext cx="2662618" cy="444300"/>
          </a:xfrm>
          <a:prstGeom prst="rect">
            <a:avLst/>
          </a:prstGeom>
          <a:solidFill>
            <a:srgbClr val="012F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2: days 91 to 180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E9A38C-7635-873D-1BDA-A9EC31919210}"/>
              </a:ext>
            </a:extLst>
          </p:cNvPr>
          <p:cNvSpPr/>
          <p:nvPr/>
        </p:nvSpPr>
        <p:spPr>
          <a:xfrm>
            <a:off x="6203860" y="2682407"/>
            <a:ext cx="2662618" cy="444300"/>
          </a:xfrm>
          <a:prstGeom prst="rect">
            <a:avLst/>
          </a:prstGeom>
          <a:solidFill>
            <a:srgbClr val="012F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3: days 181 to 365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7AB1F7-632D-9026-31F9-689D6117FE1D}"/>
              </a:ext>
            </a:extLst>
          </p:cNvPr>
          <p:cNvSpPr/>
          <p:nvPr/>
        </p:nvSpPr>
        <p:spPr>
          <a:xfrm>
            <a:off x="9082198" y="2149972"/>
            <a:ext cx="2662618" cy="444300"/>
          </a:xfrm>
          <a:prstGeom prst="rect">
            <a:avLst/>
          </a:prstGeom>
          <a:solidFill>
            <a:srgbClr val="012F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BEYOND</a:t>
            </a:r>
          </a:p>
        </p:txBody>
      </p:sp>
      <p:pic>
        <p:nvPicPr>
          <p:cNvPr id="15" name="Graphic 14" descr="Owl sitting on tree trunk">
            <a:extLst>
              <a:ext uri="{FF2B5EF4-FFF2-40B4-BE49-F238E27FC236}">
                <a16:creationId xmlns:a16="http://schemas.microsoft.com/office/drawing/2014/main" id="{F50E3C8A-8BA9-6DEB-8EC2-9477DB465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20" b="89984" l="10000" r="90000">
                        <a14:foregroundMark x1="62448" y1="8320" x2="65208" y2="8320"/>
                        <a14:foregroundMark x1="55365" y1="45315" x2="56042" y2="44426"/>
                        <a14:foregroundMark x1="60833" y1="45638" x2="60833" y2="45638"/>
                        <a14:foregroundMark x1="61510" y1="46365" x2="61510" y2="46365"/>
                        <a14:foregroundMark x1="56042" y1="51050" x2="56042" y2="51050"/>
                        <a14:foregroundMark x1="65208" y1="50485" x2="65208" y2="50485"/>
                        <a14:foregroundMark x1="68125" y1="52666" x2="68125" y2="52666"/>
                        <a14:foregroundMark x1="72500" y1="53716" x2="72500" y2="53716"/>
                        <a14:foregroundMark x1="68698" y1="53393" x2="68698" y2="53393"/>
                        <a14:foregroundMark x1="59635" y1="63651" x2="60365" y2="65751"/>
                        <a14:foregroundMark x1="69167" y1="49111" x2="68906" y2="57351"/>
                        <a14:foregroundMark x1="60938" y1="54120" x2="74219" y2="68821"/>
                        <a14:foregroundMark x1="60677" y1="68659" x2="63594" y2="74556"/>
                        <a14:foregroundMark x1="61042" y1="55331" x2="60000" y2="59128"/>
                        <a14:foregroundMark x1="58125" y1="67044" x2="67760" y2="78918"/>
                        <a14:foregroundMark x1="58281" y1="66478" x2="58281" y2="64863"/>
                        <a14:backgroundMark x1="64063" y1="41519" x2="66250" y2="40468"/>
                        <a14:backgroundMark x1="68229" y1="48142" x2="68191" y2="49037"/>
                        <a14:backgroundMark x1="73739" y1="69528" x2="75990" y2="72456"/>
                        <a14:backgroundMark x1="56979" y1="64540" x2="58458" y2="6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3" r="16612"/>
          <a:stretch>
            <a:fillRect/>
          </a:stretch>
        </p:blipFill>
        <p:spPr>
          <a:xfrm>
            <a:off x="7119878" y="1621589"/>
            <a:ext cx="830581" cy="106081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7B586EC-CA67-034F-6E0E-543558AF7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9632" y="2327092"/>
            <a:ext cx="914400" cy="685800"/>
          </a:xfrm>
          <a:prstGeom prst="rect">
            <a:avLst/>
          </a:prstGeom>
        </p:spPr>
      </p:pic>
      <p:pic>
        <p:nvPicPr>
          <p:cNvPr id="18" name="Graphic 17" descr="Empty eggshell broken in half">
            <a:extLst>
              <a:ext uri="{FF2B5EF4-FFF2-40B4-BE49-F238E27FC236}">
                <a16:creationId xmlns:a16="http://schemas.microsoft.com/office/drawing/2014/main" id="{D0ABC5EC-B6C0-EBE9-24F5-E3FB7E16C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0680" y1="43354" x2="75758" y2="56485"/>
                        <a14:foregroundMark x1="79470" y1="37131" x2="82583" y2="49455"/>
                        <a14:foregroundMark x1="63827" y1="53455" x2="62790" y2="48848"/>
                        <a14:foregroundMark x1="74447" y1="29131" x2="76959" y2="35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1293" y="2835637"/>
            <a:ext cx="914400" cy="6178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FD28C8-927B-FB22-9F43-5AD29EF7D98F}"/>
              </a:ext>
            </a:extLst>
          </p:cNvPr>
          <p:cNvSpPr/>
          <p:nvPr/>
        </p:nvSpPr>
        <p:spPr>
          <a:xfrm>
            <a:off x="447184" y="4110560"/>
            <a:ext cx="2662618" cy="15249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00" i="1" dirty="0">
                <a:solidFill>
                  <a:srgbClr val="012F51"/>
                </a:solidFill>
              </a:rPr>
              <a:t>INTEGRATION &amp; TRUST</a:t>
            </a:r>
          </a:p>
          <a:p>
            <a:r>
              <a:rPr lang="en-US" sz="1300" b="1" dirty="0"/>
              <a:t>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Listening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Skills assessments</a:t>
            </a:r>
          </a:p>
          <a:p>
            <a:r>
              <a:rPr lang="en-US" sz="1300" b="1" dirty="0"/>
              <a:t>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Needs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Preferences</a:t>
            </a:r>
          </a:p>
          <a:p>
            <a:r>
              <a:rPr lang="en-US" sz="1300" b="1" dirty="0"/>
              <a:t>Synergy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QFD (skills vs needs)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Org design</a:t>
            </a:r>
          </a:p>
          <a:p>
            <a:r>
              <a:rPr lang="en-US" sz="1300" b="1" dirty="0"/>
              <a:t>Quick wins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BB4366C3-AC60-6F0A-5C47-190EC6518A6E}"/>
              </a:ext>
            </a:extLst>
          </p:cNvPr>
          <p:cNvSpPr/>
          <p:nvPr/>
        </p:nvSpPr>
        <p:spPr>
          <a:xfrm rot="17155862">
            <a:off x="2605715" y="2537424"/>
            <a:ext cx="1730484" cy="1713745"/>
          </a:xfrm>
          <a:prstGeom prst="arc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D790C5-265F-AD25-AFF2-5028E2D5247D}"/>
              </a:ext>
            </a:extLst>
          </p:cNvPr>
          <p:cNvSpPr txBox="1"/>
          <p:nvPr/>
        </p:nvSpPr>
        <p:spPr>
          <a:xfrm>
            <a:off x="1872996" y="1633483"/>
            <a:ext cx="2662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 single, integrated team with early wins and cross-functional alignment.</a:t>
            </a:r>
          </a:p>
          <a:p>
            <a:r>
              <a:rPr lang="en-US" sz="1200" dirty="0"/>
              <a:t>Internal roadmap developed and socialized.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C33DD-F05C-3B6E-0DA8-56548C76B976}"/>
              </a:ext>
            </a:extLst>
          </p:cNvPr>
          <p:cNvSpPr txBox="1"/>
          <p:nvPr/>
        </p:nvSpPr>
        <p:spPr>
          <a:xfrm>
            <a:off x="4793242" y="990897"/>
            <a:ext cx="2326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Unified tools, workflows, and standards in place.</a:t>
            </a:r>
          </a:p>
          <a:p>
            <a:r>
              <a:rPr lang="en-US" sz="1200" dirty="0"/>
              <a:t>Demonstrable results from initial AI/analytics initiatives.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25A5F6-894F-6E01-9538-D2A6F68CFD88}"/>
              </a:ext>
            </a:extLst>
          </p:cNvPr>
          <p:cNvSpPr/>
          <p:nvPr/>
        </p:nvSpPr>
        <p:spPr>
          <a:xfrm rot="17155862">
            <a:off x="5528179" y="1978765"/>
            <a:ext cx="1730484" cy="1713745"/>
          </a:xfrm>
          <a:prstGeom prst="arc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F2AB7D-03E7-B39B-75E3-F9B9A3A5B581}"/>
              </a:ext>
            </a:extLst>
          </p:cNvPr>
          <p:cNvSpPr/>
          <p:nvPr/>
        </p:nvSpPr>
        <p:spPr>
          <a:xfrm>
            <a:off x="3325522" y="3635996"/>
            <a:ext cx="2662618" cy="15249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00" i="1" dirty="0">
                <a:solidFill>
                  <a:srgbClr val="012F51"/>
                </a:solidFill>
              </a:rPr>
              <a:t>FOUNDATION &amp; ACCELERATION</a:t>
            </a:r>
          </a:p>
          <a:p>
            <a:r>
              <a:rPr lang="en-US" sz="1300" b="1" dirty="0"/>
              <a:t>Operating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Intake &amp; prioritization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Community development</a:t>
            </a:r>
          </a:p>
          <a:p>
            <a:r>
              <a:rPr lang="en-US" sz="1300" b="1" dirty="0"/>
              <a:t>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Streamline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Refine deliverables</a:t>
            </a:r>
          </a:p>
          <a:p>
            <a:r>
              <a:rPr lang="en-US" sz="1300" b="1" dirty="0"/>
              <a:t>AI/ML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Responsible AI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Deploy 1-2 new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AI/ML Ops evaluation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F9E6F0-5451-1C94-1213-27D0D8C86F2D}"/>
              </a:ext>
            </a:extLst>
          </p:cNvPr>
          <p:cNvSpPr/>
          <p:nvPr/>
        </p:nvSpPr>
        <p:spPr>
          <a:xfrm>
            <a:off x="6203860" y="3125937"/>
            <a:ext cx="2662618" cy="15249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00" i="1" dirty="0">
                <a:solidFill>
                  <a:srgbClr val="012F51"/>
                </a:solidFill>
              </a:rPr>
              <a:t>IMPACT &amp; INNOVATION</a:t>
            </a:r>
          </a:p>
          <a:p>
            <a:r>
              <a:rPr lang="en-US" sz="1300" b="1" dirty="0"/>
              <a:t>Student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Learner success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Smart nudges / NBA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driven feedback loops</a:t>
            </a:r>
          </a:p>
          <a:p>
            <a:r>
              <a:rPr lang="en-US" sz="1300" b="1" dirty="0"/>
              <a:t>Strategic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Live dashboards and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Stakeholder insight briefings</a:t>
            </a:r>
          </a:p>
          <a:p>
            <a:r>
              <a:rPr lang="en-US" sz="1300" b="1" dirty="0"/>
              <a:t>Influence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Embedded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Team credibility &amp; celebrations</a:t>
            </a:r>
            <a:endParaRPr lang="en-US" sz="1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8F5B18-EE08-913F-CC3F-0A41A102753F}"/>
              </a:ext>
            </a:extLst>
          </p:cNvPr>
          <p:cNvSpPr/>
          <p:nvPr/>
        </p:nvSpPr>
        <p:spPr>
          <a:xfrm>
            <a:off x="9082198" y="2594272"/>
            <a:ext cx="2662618" cy="15249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00" i="1" dirty="0">
                <a:solidFill>
                  <a:srgbClr val="012F51"/>
                </a:solidFill>
              </a:rPr>
              <a:t>TRANSFORMATION &amp; ADAPTATION</a:t>
            </a:r>
          </a:p>
          <a:p>
            <a:r>
              <a:rPr lang="en-US" sz="1300" b="1" dirty="0"/>
              <a:t>Prescriptive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Simulation and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Scenario planning</a:t>
            </a:r>
          </a:p>
          <a:p>
            <a:r>
              <a:rPr lang="en-US" sz="1300" b="1" dirty="0"/>
              <a:t>Closed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Reinfrocement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Agentic AI</a:t>
            </a:r>
          </a:p>
          <a:p>
            <a:r>
              <a:rPr lang="en-US" sz="1300" b="1" dirty="0"/>
              <a:t>Institutional Agility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Rapid response to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Embedded AI tools</a:t>
            </a:r>
          </a:p>
          <a:p>
            <a:r>
              <a:rPr lang="en-US" sz="1300" b="1" dirty="0"/>
              <a:t>Generative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Adaptive journeys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Augmented, Amplified, Automated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825CC-BE31-D0B4-B188-45036504F5AF}"/>
              </a:ext>
            </a:extLst>
          </p:cNvPr>
          <p:cNvSpPr txBox="1"/>
          <p:nvPr/>
        </p:nvSpPr>
        <p:spPr>
          <a:xfrm>
            <a:off x="7717213" y="482350"/>
            <a:ext cx="23266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Embedded analytics in day-to-day decisions and strategy.</a:t>
            </a:r>
          </a:p>
          <a:p>
            <a:r>
              <a:rPr lang="en-US" sz="1200" dirty="0"/>
              <a:t>Team seen as a core partner </a:t>
            </a:r>
          </a:p>
          <a:p>
            <a:r>
              <a:rPr lang="en-US" sz="1200" dirty="0"/>
              <a:t>to the mission of student</a:t>
            </a:r>
          </a:p>
          <a:p>
            <a:r>
              <a:rPr lang="en-US" sz="1200" dirty="0"/>
              <a:t>success and innovation.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FF94BD0E-D00E-49FF-F0B7-9DB71B155F3B}"/>
              </a:ext>
            </a:extLst>
          </p:cNvPr>
          <p:cNvSpPr/>
          <p:nvPr/>
        </p:nvSpPr>
        <p:spPr>
          <a:xfrm rot="17155862">
            <a:off x="8452150" y="1470218"/>
            <a:ext cx="1730484" cy="1713745"/>
          </a:xfrm>
          <a:prstGeom prst="arc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55F009-32FB-FBA8-ECE2-1348D315DB2F}"/>
              </a:ext>
            </a:extLst>
          </p:cNvPr>
          <p:cNvSpPr txBox="1"/>
          <p:nvPr/>
        </p:nvSpPr>
        <p:spPr>
          <a:xfrm>
            <a:off x="1214453" y="1613163"/>
            <a:ext cx="933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Output: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759D1-B426-B7AD-24A6-DB5F18101AC2}"/>
              </a:ext>
            </a:extLst>
          </p:cNvPr>
          <p:cNvSpPr txBox="1"/>
          <p:nvPr/>
        </p:nvSpPr>
        <p:spPr>
          <a:xfrm>
            <a:off x="4153334" y="971578"/>
            <a:ext cx="933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Output: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0BC32D-4DD1-CF16-AEBB-115FA3D602D6}"/>
              </a:ext>
            </a:extLst>
          </p:cNvPr>
          <p:cNvSpPr txBox="1"/>
          <p:nvPr/>
        </p:nvSpPr>
        <p:spPr>
          <a:xfrm>
            <a:off x="7068319" y="467972"/>
            <a:ext cx="933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Output: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079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EB6CA-8D1E-F0DA-DF28-DC63BF358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phic 16">
            <a:extLst>
              <a:ext uri="{FF2B5EF4-FFF2-40B4-BE49-F238E27FC236}">
                <a16:creationId xmlns:a16="http://schemas.microsoft.com/office/drawing/2014/main" id="{7AFF2A1D-9E45-3D34-F746-F67DBBCF4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8685" y="1602930"/>
            <a:ext cx="914400" cy="68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6B0C7-0196-3D74-A998-C303EFBF6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58" y="309006"/>
            <a:ext cx="11571288" cy="538480"/>
          </a:xfrm>
          <a:noFill/>
        </p:spPr>
        <p:txBody>
          <a:bodyPr>
            <a:noAutofit/>
          </a:bodyPr>
          <a:lstStyle/>
          <a:p>
            <a:pPr algn="l"/>
            <a:r>
              <a:rPr lang="en-US" b="1" dirty="0"/>
              <a:t>Team Integration keys </a:t>
            </a:r>
            <a:br>
              <a:rPr lang="en-US" b="1" dirty="0"/>
            </a:br>
            <a:r>
              <a:rPr lang="en-US" sz="1800" dirty="0"/>
              <a:t>(Adaptable based on learnings in role)</a:t>
            </a:r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A1ECB72-7769-9C94-B71B-1BD808C6DA2D}"/>
              </a:ext>
            </a:extLst>
          </p:cNvPr>
          <p:cNvGrpSpPr/>
          <p:nvPr/>
        </p:nvGrpSpPr>
        <p:grpSpPr>
          <a:xfrm>
            <a:off x="6689886" y="1122348"/>
            <a:ext cx="4572000" cy="5091946"/>
            <a:chOff x="7309646" y="1153160"/>
            <a:chExt cx="4572000" cy="5091946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CCAF1A5-BB6B-B86A-45FF-A5871431566D}"/>
                </a:ext>
              </a:extLst>
            </p:cNvPr>
            <p:cNvSpPr/>
            <p:nvPr/>
          </p:nvSpPr>
          <p:spPr>
            <a:xfrm>
              <a:off x="7309646" y="1153160"/>
              <a:ext cx="4572000" cy="3657600"/>
            </a:xfrm>
            <a:prstGeom prst="triangle">
              <a:avLst/>
            </a:prstGeom>
            <a:noFill/>
            <a:ln>
              <a:solidFill>
                <a:srgbClr val="C790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012F5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16BCC1-D4C1-6B73-F7C8-0C88982C5627}"/>
                </a:ext>
              </a:extLst>
            </p:cNvPr>
            <p:cNvSpPr txBox="1"/>
            <p:nvPr/>
          </p:nvSpPr>
          <p:spPr>
            <a:xfrm>
              <a:off x="8472966" y="2218174"/>
              <a:ext cx="224536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12F51"/>
                  </a:solidFill>
                </a:rPr>
                <a:t>Faculty</a:t>
              </a:r>
            </a:p>
            <a:p>
              <a:pPr algn="ctr"/>
              <a:r>
                <a:rPr lang="en-US" sz="3600" dirty="0">
                  <a:solidFill>
                    <a:srgbClr val="012F51"/>
                  </a:solidFill>
                </a:rPr>
                <a:t>&amp; Curriculum Analytics</a:t>
              </a:r>
            </a:p>
          </p:txBody>
        </p:sp>
        <p:pic>
          <p:nvPicPr>
            <p:cNvPr id="12" name="Graphic 11" descr="Arrow: Straight with solid fill">
              <a:extLst>
                <a:ext uri="{FF2B5EF4-FFF2-40B4-BE49-F238E27FC236}">
                  <a16:creationId xmlns:a16="http://schemas.microsoft.com/office/drawing/2014/main" id="{A25EF3F9-091B-BADC-5BE6-35EE8A0CA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9138446" y="4932462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Arrow: Counter-clockwise curve with solid fill">
              <a:extLst>
                <a:ext uri="{FF2B5EF4-FFF2-40B4-BE49-F238E27FC236}">
                  <a16:creationId xmlns:a16="http://schemas.microsoft.com/office/drawing/2014/main" id="{7AD58E08-D56B-B5A9-5FE5-CF452E5AD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7802406" y="1933912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Arrow: Counter-clockwise curve with solid fill">
              <a:extLst>
                <a:ext uri="{FF2B5EF4-FFF2-40B4-BE49-F238E27FC236}">
                  <a16:creationId xmlns:a16="http://schemas.microsoft.com/office/drawing/2014/main" id="{6B230CA1-6FAA-2224-A3B9-075D9947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H="1">
              <a:off x="10464326" y="1933912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007EB1-80BE-D9F3-E4E6-BD9C6AF55CC0}"/>
                </a:ext>
              </a:extLst>
            </p:cNvPr>
            <p:cNvSpPr txBox="1"/>
            <p:nvPr/>
          </p:nvSpPr>
          <p:spPr>
            <a:xfrm>
              <a:off x="7679003" y="1564580"/>
              <a:ext cx="865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12F51"/>
                  </a:solidFill>
                </a:rPr>
                <a:t>Team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207E1E-3BA6-4CFC-E1D0-B16E3D243860}"/>
                </a:ext>
              </a:extLst>
            </p:cNvPr>
            <p:cNvSpPr txBox="1"/>
            <p:nvPr/>
          </p:nvSpPr>
          <p:spPr>
            <a:xfrm>
              <a:off x="10647054" y="1564580"/>
              <a:ext cx="865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12F51"/>
                  </a:solidFill>
                </a:rPr>
                <a:t>Team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678E65-1CB2-5BFA-EC8C-1F0583116D10}"/>
                </a:ext>
              </a:extLst>
            </p:cNvPr>
            <p:cNvSpPr txBox="1"/>
            <p:nvPr/>
          </p:nvSpPr>
          <p:spPr>
            <a:xfrm>
              <a:off x="9163026" y="5875774"/>
              <a:ext cx="865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12F51"/>
                  </a:solidFill>
                </a:rPr>
                <a:t>Team 3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0E91934-5FB7-196E-6019-92EBAA63867B}"/>
              </a:ext>
            </a:extLst>
          </p:cNvPr>
          <p:cNvSpPr/>
          <p:nvPr/>
        </p:nvSpPr>
        <p:spPr>
          <a:xfrm>
            <a:off x="1148316" y="1409081"/>
            <a:ext cx="346075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2400" i="1" dirty="0"/>
              <a:t>Unification and teamwork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6DD202-555F-C1D9-C29D-55AEED00B986}"/>
              </a:ext>
            </a:extLst>
          </p:cNvPr>
          <p:cNvSpPr/>
          <p:nvPr/>
        </p:nvSpPr>
        <p:spPr>
          <a:xfrm>
            <a:off x="1148316" y="2186817"/>
            <a:ext cx="204062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2400" i="1" dirty="0"/>
              <a:t>Org evaluation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6AB666-82C7-6604-FF28-C7CA41D55765}"/>
              </a:ext>
            </a:extLst>
          </p:cNvPr>
          <p:cNvSpPr/>
          <p:nvPr/>
        </p:nvSpPr>
        <p:spPr>
          <a:xfrm>
            <a:off x="1148316" y="2964553"/>
            <a:ext cx="432272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2400" i="1" dirty="0"/>
              <a:t>Shared vision + operating rhythm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CEB7F5-A438-5BE2-D1E2-99F457DFF831}"/>
              </a:ext>
            </a:extLst>
          </p:cNvPr>
          <p:cNvSpPr/>
          <p:nvPr/>
        </p:nvSpPr>
        <p:spPr>
          <a:xfrm>
            <a:off x="1148316" y="3742289"/>
            <a:ext cx="569816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2400" i="1" dirty="0"/>
              <a:t>Elevate strengths of each team and member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8A567E-3EB2-99A6-F6F9-C5B5183E0C80}"/>
              </a:ext>
            </a:extLst>
          </p:cNvPr>
          <p:cNvSpPr/>
          <p:nvPr/>
        </p:nvSpPr>
        <p:spPr>
          <a:xfrm>
            <a:off x="1148316" y="4520025"/>
            <a:ext cx="381681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2400" i="1" dirty="0"/>
              <a:t>Establish foundational norms</a:t>
            </a:r>
          </a:p>
        </p:txBody>
      </p:sp>
      <p:pic>
        <p:nvPicPr>
          <p:cNvPr id="46" name="Graphic 45" descr="Table with solid fill">
            <a:extLst>
              <a:ext uri="{FF2B5EF4-FFF2-40B4-BE49-F238E27FC236}">
                <a16:creationId xmlns:a16="http://schemas.microsoft.com/office/drawing/2014/main" id="{A75421C6-BDB1-9E24-6F63-2D174B1EFA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434" y="2177579"/>
            <a:ext cx="457200" cy="457200"/>
          </a:xfrm>
          <a:prstGeom prst="rect">
            <a:avLst/>
          </a:prstGeom>
        </p:spPr>
      </p:pic>
      <p:pic>
        <p:nvPicPr>
          <p:cNvPr id="48" name="Graphic 47" descr="Link with solid fill">
            <a:extLst>
              <a:ext uri="{FF2B5EF4-FFF2-40B4-BE49-F238E27FC236}">
                <a16:creationId xmlns:a16="http://schemas.microsoft.com/office/drawing/2014/main" id="{F9DB74C7-EBF2-C891-AA4B-8BAB3308FE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434" y="1396499"/>
            <a:ext cx="457200" cy="457200"/>
          </a:xfrm>
          <a:prstGeom prst="rect">
            <a:avLst/>
          </a:prstGeom>
        </p:spPr>
      </p:pic>
      <p:pic>
        <p:nvPicPr>
          <p:cNvPr id="50" name="Graphic 49" descr="Group brainstorm with solid fill">
            <a:extLst>
              <a:ext uri="{FF2B5EF4-FFF2-40B4-BE49-F238E27FC236}">
                <a16:creationId xmlns:a16="http://schemas.microsoft.com/office/drawing/2014/main" id="{C9CF32AC-BC56-D848-EE94-CDE622D6BE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434" y="2966785"/>
            <a:ext cx="457200" cy="457200"/>
          </a:xfrm>
          <a:prstGeom prst="rect">
            <a:avLst/>
          </a:prstGeom>
        </p:spPr>
      </p:pic>
      <p:pic>
        <p:nvPicPr>
          <p:cNvPr id="52" name="Graphic 51" descr="Cheers with solid fill">
            <a:extLst>
              <a:ext uri="{FF2B5EF4-FFF2-40B4-BE49-F238E27FC236}">
                <a16:creationId xmlns:a16="http://schemas.microsoft.com/office/drawing/2014/main" id="{AD2DB7DB-82C8-2804-801D-84A181D942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4434" y="3744521"/>
            <a:ext cx="457200" cy="457200"/>
          </a:xfrm>
          <a:prstGeom prst="rect">
            <a:avLst/>
          </a:prstGeom>
        </p:spPr>
      </p:pic>
      <p:pic>
        <p:nvPicPr>
          <p:cNvPr id="54" name="Graphic 53" descr="Building Brick Wall with solid fill">
            <a:extLst>
              <a:ext uri="{FF2B5EF4-FFF2-40B4-BE49-F238E27FC236}">
                <a16:creationId xmlns:a16="http://schemas.microsoft.com/office/drawing/2014/main" id="{6BDA04D6-5C39-4161-0374-829E63E0BC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4434" y="4516621"/>
            <a:ext cx="457200" cy="4572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D5D02AF-5A0F-0D43-5BBE-76B20BE04942}"/>
              </a:ext>
            </a:extLst>
          </p:cNvPr>
          <p:cNvSpPr/>
          <p:nvPr/>
        </p:nvSpPr>
        <p:spPr>
          <a:xfrm>
            <a:off x="584433" y="5585217"/>
            <a:ext cx="734004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2400" b="1" i="1" dirty="0"/>
              <a:t>I have unified multiple teams several times in my career.</a:t>
            </a:r>
          </a:p>
        </p:txBody>
      </p:sp>
      <p:pic>
        <p:nvPicPr>
          <p:cNvPr id="59" name="Graphic 17" descr="Empty eggshell broken in half">
            <a:extLst>
              <a:ext uri="{FF2B5EF4-FFF2-40B4-BE49-F238E27FC236}">
                <a16:creationId xmlns:a16="http://schemas.microsoft.com/office/drawing/2014/main" id="{D2E52019-F6A0-2402-E60E-008B382C3C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70680" y1="43354" x2="75758" y2="56485"/>
                        <a14:foregroundMark x1="79470" y1="37131" x2="82583" y2="49455"/>
                        <a14:foregroundMark x1="63827" y1="53455" x2="62790" y2="48848"/>
                        <a14:foregroundMark x1="74447" y1="29131" x2="76959" y2="35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4657" y="1010401"/>
            <a:ext cx="914400" cy="617837"/>
          </a:xfrm>
          <a:prstGeom prst="rect">
            <a:avLst/>
          </a:prstGeom>
        </p:spPr>
      </p:pic>
      <p:pic>
        <p:nvPicPr>
          <p:cNvPr id="60" name="Graphic 17" descr="Empty eggshell broken in half">
            <a:extLst>
              <a:ext uri="{FF2B5EF4-FFF2-40B4-BE49-F238E27FC236}">
                <a16:creationId xmlns:a16="http://schemas.microsoft.com/office/drawing/2014/main" id="{4C0FB2C0-F087-A680-28A2-C2F815E780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70680" y1="43354" x2="75758" y2="56485"/>
                        <a14:foregroundMark x1="79470" y1="37131" x2="82583" y2="49455"/>
                        <a14:foregroundMark x1="63827" y1="53455" x2="62790" y2="48848"/>
                        <a14:foregroundMark x1="74447" y1="29131" x2="76959" y2="35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2713" y="988699"/>
            <a:ext cx="914400" cy="617837"/>
          </a:xfrm>
          <a:prstGeom prst="rect">
            <a:avLst/>
          </a:prstGeom>
        </p:spPr>
      </p:pic>
      <p:pic>
        <p:nvPicPr>
          <p:cNvPr id="61" name="Graphic 17" descr="Empty eggshell broken in half">
            <a:extLst>
              <a:ext uri="{FF2B5EF4-FFF2-40B4-BE49-F238E27FC236}">
                <a16:creationId xmlns:a16="http://schemas.microsoft.com/office/drawing/2014/main" id="{7EE62DEA-BE88-2A36-2F22-8DBF912D7D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70680" y1="43354" x2="75758" y2="56485"/>
                        <a14:foregroundMark x1="79470" y1="37131" x2="82583" y2="49455"/>
                        <a14:foregroundMark x1="63827" y1="53455" x2="62790" y2="48848"/>
                        <a14:foregroundMark x1="74447" y1="29131" x2="76959" y2="35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8685" y="6156225"/>
            <a:ext cx="914400" cy="6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2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2B5B-CED5-CF6C-E850-F15CF123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A0E4-FB00-050E-8FFF-50AB2E996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58" y="309006"/>
            <a:ext cx="11571288" cy="538480"/>
          </a:xfrm>
          <a:noFill/>
        </p:spPr>
        <p:txBody>
          <a:bodyPr>
            <a:noAutofit/>
          </a:bodyPr>
          <a:lstStyle/>
          <a:p>
            <a:pPr algn="l"/>
            <a:r>
              <a:rPr lang="en-US" b="1" dirty="0"/>
              <a:t>proposed success metrics  (provisional)</a:t>
            </a:r>
            <a:br>
              <a:rPr lang="en-US" b="1" dirty="0"/>
            </a:br>
            <a:r>
              <a:rPr lang="en-US" sz="1800" dirty="0"/>
              <a:t>(Adaptable based on learnings in role)</a:t>
            </a:r>
            <a:endParaRPr lang="en-US" dirty="0"/>
          </a:p>
        </p:txBody>
      </p:sp>
      <p:pic>
        <p:nvPicPr>
          <p:cNvPr id="5" name="Picture 4" descr="Hands forming circle">
            <a:extLst>
              <a:ext uri="{FF2B5EF4-FFF2-40B4-BE49-F238E27FC236}">
                <a16:creationId xmlns:a16="http://schemas.microsoft.com/office/drawing/2014/main" id="{7E274DCE-1B11-BF24-94A3-02C7B006C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65" y="1157121"/>
            <a:ext cx="1962460" cy="1435260"/>
          </a:xfrm>
          <a:prstGeom prst="rect">
            <a:avLst/>
          </a:prstGeom>
        </p:spPr>
      </p:pic>
      <p:pic>
        <p:nvPicPr>
          <p:cNvPr id="8" name="Picture 7" descr="Businesspeople clapping">
            <a:extLst>
              <a:ext uri="{FF2B5EF4-FFF2-40B4-BE49-F238E27FC236}">
                <a16:creationId xmlns:a16="http://schemas.microsoft.com/office/drawing/2014/main" id="{65F0DD8D-66CA-EE8B-F2E0-38DB5254C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r="4043"/>
          <a:stretch>
            <a:fillRect/>
          </a:stretch>
        </p:blipFill>
        <p:spPr>
          <a:xfrm>
            <a:off x="5114769" y="1157121"/>
            <a:ext cx="1962460" cy="1435608"/>
          </a:xfrm>
          <a:prstGeom prst="rect">
            <a:avLst/>
          </a:prstGeom>
        </p:spPr>
      </p:pic>
      <p:pic>
        <p:nvPicPr>
          <p:cNvPr id="14" name="Picture 13" descr="Man analyzing data on a screen">
            <a:extLst>
              <a:ext uri="{FF2B5EF4-FFF2-40B4-BE49-F238E27FC236}">
                <a16:creationId xmlns:a16="http://schemas.microsoft.com/office/drawing/2014/main" id="{D9C8B518-2B66-7B68-3100-24CABE6A5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/>
          <a:stretch>
            <a:fillRect/>
          </a:stretch>
        </p:blipFill>
        <p:spPr>
          <a:xfrm>
            <a:off x="9502975" y="1157121"/>
            <a:ext cx="1962460" cy="1435260"/>
          </a:xfrm>
          <a:prstGeom prst="rect">
            <a:avLst/>
          </a:prstGeom>
        </p:spPr>
      </p:pic>
      <p:pic>
        <p:nvPicPr>
          <p:cNvPr id="15" name="Picture 14" descr="People at graduation">
            <a:extLst>
              <a:ext uri="{FF2B5EF4-FFF2-40B4-BE49-F238E27FC236}">
                <a16:creationId xmlns:a16="http://schemas.microsoft.com/office/drawing/2014/main" id="{8E249495-532F-20A3-1A33-0034F558A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1011" r="4446" b="-1011"/>
          <a:stretch>
            <a:fillRect/>
          </a:stretch>
        </p:blipFill>
        <p:spPr>
          <a:xfrm>
            <a:off x="2920668" y="3756925"/>
            <a:ext cx="1962460" cy="1435260"/>
          </a:xfrm>
          <a:prstGeom prst="rect">
            <a:avLst/>
          </a:prstGeom>
        </p:spPr>
      </p:pic>
      <p:pic>
        <p:nvPicPr>
          <p:cNvPr id="16" name="Picture 15" descr="Inside the clock">
            <a:extLst>
              <a:ext uri="{FF2B5EF4-FFF2-40B4-BE49-F238E27FC236}">
                <a16:creationId xmlns:a16="http://schemas.microsoft.com/office/drawing/2014/main" id="{B0D0F0FE-F7B4-D840-E159-67AB37E2F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r="4421"/>
          <a:stretch/>
        </p:blipFill>
        <p:spPr>
          <a:xfrm>
            <a:off x="7308872" y="3754674"/>
            <a:ext cx="1962460" cy="14356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D3D10A-AB19-6FE1-5033-700ACB3CD885}"/>
              </a:ext>
            </a:extLst>
          </p:cNvPr>
          <p:cNvSpPr/>
          <p:nvPr/>
        </p:nvSpPr>
        <p:spPr>
          <a:xfrm>
            <a:off x="-101175" y="2500910"/>
            <a:ext cx="3617939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i="1" dirty="0"/>
              <a:t>Team Health</a:t>
            </a:r>
          </a:p>
          <a:p>
            <a:pPr algn="ctr"/>
            <a:r>
              <a:rPr lang="en-US" sz="2400" i="1" dirty="0"/>
              <a:t>(retention, engagement)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E1ADA0-67B2-4FF6-642C-EB4546892029}"/>
              </a:ext>
            </a:extLst>
          </p:cNvPr>
          <p:cNvSpPr/>
          <p:nvPr/>
        </p:nvSpPr>
        <p:spPr>
          <a:xfrm>
            <a:off x="4287029" y="2500910"/>
            <a:ext cx="3617939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i="1" dirty="0"/>
              <a:t>Stakeholder Satisfaction</a:t>
            </a:r>
          </a:p>
          <a:p>
            <a:pPr algn="ctr"/>
            <a:r>
              <a:rPr lang="en-US" sz="2400" i="1" dirty="0"/>
              <a:t>(feedback, reviews)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1FF30-5178-E9EA-BEA9-D7236DCA3D4C}"/>
              </a:ext>
            </a:extLst>
          </p:cNvPr>
          <p:cNvSpPr/>
          <p:nvPr/>
        </p:nvSpPr>
        <p:spPr>
          <a:xfrm>
            <a:off x="8732708" y="2500909"/>
            <a:ext cx="3617939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i="1" dirty="0"/>
              <a:t>Analytics Adoption</a:t>
            </a:r>
          </a:p>
          <a:p>
            <a:pPr algn="ctr"/>
            <a:r>
              <a:rPr lang="en-US" sz="2400" i="1" dirty="0"/>
              <a:t>(usage, models)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001323-98BB-09F5-D397-D931D0C20ABA}"/>
              </a:ext>
            </a:extLst>
          </p:cNvPr>
          <p:cNvSpPr/>
          <p:nvPr/>
        </p:nvSpPr>
        <p:spPr>
          <a:xfrm>
            <a:off x="2092928" y="5053866"/>
            <a:ext cx="3617939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i="1" dirty="0"/>
              <a:t>Student Success</a:t>
            </a:r>
          </a:p>
          <a:p>
            <a:pPr algn="ctr"/>
            <a:r>
              <a:rPr lang="en-US" sz="2400" i="1" dirty="0"/>
              <a:t>(satisfaction, graduation)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46FEE4-1690-0079-744B-3B6EB0055F06}"/>
              </a:ext>
            </a:extLst>
          </p:cNvPr>
          <p:cNvSpPr/>
          <p:nvPr/>
        </p:nvSpPr>
        <p:spPr>
          <a:xfrm>
            <a:off x="6481132" y="5053866"/>
            <a:ext cx="3617939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i="1" dirty="0"/>
              <a:t>Operational Efficiency</a:t>
            </a:r>
          </a:p>
          <a:p>
            <a:pPr algn="ctr"/>
            <a:r>
              <a:rPr lang="en-US" sz="2400" i="1" dirty="0"/>
              <a:t>(cost, speed)</a:t>
            </a:r>
          </a:p>
        </p:txBody>
      </p:sp>
    </p:spTree>
    <p:extLst>
      <p:ext uri="{BB962C8B-B14F-4D97-AF65-F5344CB8AC3E}">
        <p14:creationId xmlns:p14="http://schemas.microsoft.com/office/powerpoint/2010/main" val="19070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0B971-BFA2-8B25-5466-85BC32AB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F19AB5FD-EC7D-EB48-D549-2A5BEFAC6D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0A8CD3-FAB6-5788-9D39-00C5E4ADB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182" y="2286000"/>
            <a:ext cx="9327637" cy="2286000"/>
          </a:xfrm>
        </p:spPr>
        <p:txBody>
          <a:bodyPr/>
          <a:lstStyle/>
          <a:p>
            <a:r>
              <a:rPr lang="en-US" sz="8000" dirty="0"/>
              <a:t>Appendix 1</a:t>
            </a:r>
            <a:br>
              <a:rPr lang="en-US" sz="8000" dirty="0"/>
            </a:br>
            <a:r>
              <a:rPr lang="en-US" sz="2800" dirty="0"/>
              <a:t>about 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A95B7D-1B2D-938F-2BB0-D6E1348C044A}"/>
              </a:ext>
            </a:extLst>
          </p:cNvPr>
          <p:cNvSpPr txBox="1"/>
          <p:nvPr/>
        </p:nvSpPr>
        <p:spPr>
          <a:xfrm>
            <a:off x="5284694" y="6593903"/>
            <a:ext cx="69073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Aptos" panose="020B0004020202020204" pitchFamily="34" charset="0"/>
              </a:rPr>
              <a:t>*Example only. Actual approach would be contingent on needs and learnings in role.</a:t>
            </a:r>
          </a:p>
        </p:txBody>
      </p:sp>
    </p:spTree>
    <p:extLst>
      <p:ext uri="{BB962C8B-B14F-4D97-AF65-F5344CB8AC3E}">
        <p14:creationId xmlns:p14="http://schemas.microsoft.com/office/powerpoint/2010/main" val="282137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D2735-7580-171A-8165-EF1CDD54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C3BA-3B1C-9648-DFDF-5BB1ADB08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56" y="215900"/>
            <a:ext cx="11571288" cy="538480"/>
          </a:xfrm>
          <a:noFill/>
        </p:spPr>
        <p:txBody>
          <a:bodyPr>
            <a:noAutofit/>
          </a:bodyPr>
          <a:lstStyle/>
          <a:p>
            <a:pPr algn="l"/>
            <a:r>
              <a:rPr lang="en-US" b="1" dirty="0"/>
              <a:t>ABOUT ME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7008D32-FCFC-8CE5-8ED1-5DF9700F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8464" y="795834"/>
            <a:ext cx="1349772" cy="134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E8D383-508E-105B-F077-2C026664103A}"/>
              </a:ext>
            </a:extLst>
          </p:cNvPr>
          <p:cNvSpPr txBox="1">
            <a:spLocks/>
          </p:cNvSpPr>
          <p:nvPr/>
        </p:nvSpPr>
        <p:spPr>
          <a:xfrm>
            <a:off x="495299" y="2187060"/>
            <a:ext cx="1816101" cy="34012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Lee duncan</a:t>
            </a:r>
          </a:p>
          <a:p>
            <a:endParaRPr lang="en-US" sz="18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12309E-D2BF-86C0-E730-FC66B601E092}"/>
              </a:ext>
            </a:extLst>
          </p:cNvPr>
          <p:cNvGrpSpPr/>
          <p:nvPr/>
        </p:nvGrpSpPr>
        <p:grpSpPr>
          <a:xfrm>
            <a:off x="3172222" y="778471"/>
            <a:ext cx="8709422" cy="5301058"/>
            <a:chOff x="2626519" y="871538"/>
            <a:chExt cx="8709422" cy="530105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80E972C-3CFE-E18D-B082-8554EAE5470B}"/>
                </a:ext>
              </a:extLst>
            </p:cNvPr>
            <p:cNvGrpSpPr/>
            <p:nvPr/>
          </p:nvGrpSpPr>
          <p:grpSpPr>
            <a:xfrm>
              <a:off x="2632472" y="871538"/>
              <a:ext cx="4354711" cy="1198364"/>
              <a:chOff x="6937772" y="2754114"/>
              <a:chExt cx="4354711" cy="1198364"/>
            </a:xfrm>
          </p:grpSpPr>
          <p:pic>
            <p:nvPicPr>
              <p:cNvPr id="22" name="Graphic 21" descr="Briefcase with solid fill">
                <a:extLst>
                  <a:ext uri="{FF2B5EF4-FFF2-40B4-BE49-F238E27FC236}">
                    <a16:creationId xmlns:a16="http://schemas.microsoft.com/office/drawing/2014/main" id="{3939FB68-C278-3F31-14A4-CBA2A2A88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7772" y="2754114"/>
                <a:ext cx="371078" cy="37107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05EDF5-32EC-C846-B5BC-4A9B870B508C}"/>
                  </a:ext>
                </a:extLst>
              </p:cNvPr>
              <p:cNvSpPr txBox="1"/>
              <p:nvPr/>
            </p:nvSpPr>
            <p:spPr>
              <a:xfrm>
                <a:off x="6937772" y="3125192"/>
                <a:ext cx="4029472" cy="8272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30 Years of leadership experience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20 Years of analytics and A.I.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10 </a:t>
                </a: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Years in Tech</a:t>
                </a:r>
                <a:endParaRPr lang="en-US" sz="1600" b="0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0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6D83C5-F252-E355-733E-36D567F47A1D}"/>
                  </a:ext>
                </a:extLst>
              </p:cNvPr>
              <p:cNvSpPr txBox="1"/>
              <p:nvPr/>
            </p:nvSpPr>
            <p:spPr>
              <a:xfrm>
                <a:off x="7263011" y="2781399"/>
                <a:ext cx="4029472" cy="3165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Experience</a:t>
                </a:r>
                <a:endParaRPr lang="en-US" sz="16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A1F926-D81C-4E6A-E65B-FE2DA399F12B}"/>
                </a:ext>
              </a:extLst>
            </p:cNvPr>
            <p:cNvGrpSpPr/>
            <p:nvPr/>
          </p:nvGrpSpPr>
          <p:grpSpPr>
            <a:xfrm>
              <a:off x="2632472" y="2256036"/>
              <a:ext cx="4354711" cy="1172964"/>
              <a:chOff x="6937772" y="2779514"/>
              <a:chExt cx="4354711" cy="1172964"/>
            </a:xfrm>
          </p:grpSpPr>
          <p:pic>
            <p:nvPicPr>
              <p:cNvPr id="27" name="Graphic 26" descr="Diploma roll with solid fill">
                <a:extLst>
                  <a:ext uri="{FF2B5EF4-FFF2-40B4-BE49-F238E27FC236}">
                    <a16:creationId xmlns:a16="http://schemas.microsoft.com/office/drawing/2014/main" id="{9703078F-950E-014D-C053-D8FC30298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937772" y="2779514"/>
                <a:ext cx="371078" cy="371078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25EED2-2B96-D537-4200-6538A922B5E0}"/>
                  </a:ext>
                </a:extLst>
              </p:cNvPr>
              <p:cNvSpPr txBox="1"/>
              <p:nvPr/>
            </p:nvSpPr>
            <p:spPr>
              <a:xfrm>
                <a:off x="6937772" y="3125192"/>
                <a:ext cx="4029472" cy="8272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Masters in Statistics (honors)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Bachelors in Mathematics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Dozens of Certifications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0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369CD9-1D75-509B-4141-18E23DF35E4C}"/>
                  </a:ext>
                </a:extLst>
              </p:cNvPr>
              <p:cNvSpPr txBox="1"/>
              <p:nvPr/>
            </p:nvSpPr>
            <p:spPr>
              <a:xfrm>
                <a:off x="7263011" y="2781399"/>
                <a:ext cx="4029472" cy="3165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Education</a:t>
                </a:r>
                <a:endParaRPr lang="en-US" sz="16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9E1A603-F2B9-FF70-B803-BC28EE6CDD1E}"/>
                </a:ext>
              </a:extLst>
            </p:cNvPr>
            <p:cNvGrpSpPr/>
            <p:nvPr/>
          </p:nvGrpSpPr>
          <p:grpSpPr>
            <a:xfrm>
              <a:off x="6981230" y="898823"/>
              <a:ext cx="4354711" cy="1198364"/>
              <a:chOff x="6937772" y="2754114"/>
              <a:chExt cx="4354711" cy="1198364"/>
            </a:xfrm>
          </p:grpSpPr>
          <p:pic>
            <p:nvPicPr>
              <p:cNvPr id="31" name="Graphic 30" descr="Playbook with solid fill">
                <a:extLst>
                  <a:ext uri="{FF2B5EF4-FFF2-40B4-BE49-F238E27FC236}">
                    <a16:creationId xmlns:a16="http://schemas.microsoft.com/office/drawing/2014/main" id="{524CDDC8-F514-7DE5-04DC-9DA172414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6937772" y="2754114"/>
                <a:ext cx="371078" cy="37107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1D3B5D-D42C-5FBF-9750-BAFD351BCF7E}"/>
                  </a:ext>
                </a:extLst>
              </p:cNvPr>
              <p:cNvSpPr txBox="1"/>
              <p:nvPr/>
            </p:nvSpPr>
            <p:spPr>
              <a:xfrm>
                <a:off x="6937772" y="3125192"/>
                <a:ext cx="4029472" cy="8272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Process improvement mindset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Data and A.I. toolkit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Strategy and action</a:t>
                </a:r>
                <a:endParaRPr lang="en-US" sz="110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4AAE28-49A8-4E0C-E0F6-4972E1F6CE16}"/>
                  </a:ext>
                </a:extLst>
              </p:cNvPr>
              <p:cNvSpPr txBox="1"/>
              <p:nvPr/>
            </p:nvSpPr>
            <p:spPr>
              <a:xfrm>
                <a:off x="7263011" y="2781399"/>
                <a:ext cx="4029472" cy="3165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r>
                  <a:rPr lang="en-US" sz="1600" b="1" i="0" u="none" strike="noStrike" baseline="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0C431FA-3140-9D89-7E85-1DE303F9333C}"/>
                </a:ext>
              </a:extLst>
            </p:cNvPr>
            <p:cNvGrpSpPr/>
            <p:nvPr/>
          </p:nvGrpSpPr>
          <p:grpSpPr>
            <a:xfrm>
              <a:off x="6981230" y="2283321"/>
              <a:ext cx="4354711" cy="1172964"/>
              <a:chOff x="6937772" y="2779514"/>
              <a:chExt cx="4354711" cy="1172964"/>
            </a:xfrm>
          </p:grpSpPr>
          <p:pic>
            <p:nvPicPr>
              <p:cNvPr id="35" name="Graphic 34" descr="Wreath with solid fill">
                <a:extLst>
                  <a:ext uri="{FF2B5EF4-FFF2-40B4-BE49-F238E27FC236}">
                    <a16:creationId xmlns:a16="http://schemas.microsoft.com/office/drawing/2014/main" id="{D0135B85-E21B-5736-37D8-04222CC0C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6937772" y="2779514"/>
                <a:ext cx="371078" cy="371078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8F6AA7-5E93-AA49-6CFB-E4E51BA0CDC1}"/>
                  </a:ext>
                </a:extLst>
              </p:cNvPr>
              <p:cNvSpPr txBox="1"/>
              <p:nvPr/>
            </p:nvSpPr>
            <p:spPr>
              <a:xfrm>
                <a:off x="6937772" y="3125192"/>
                <a:ext cx="4029472" cy="8272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Hundreds of millions in annual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Multiple innovative solutions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Culture and collaboration successes</a:t>
                </a:r>
                <a:endParaRPr lang="en-US" sz="1100" b="0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AA9F04-4F93-EE33-8B2B-696D0643532C}"/>
                  </a:ext>
                </a:extLst>
              </p:cNvPr>
              <p:cNvSpPr txBox="1"/>
              <p:nvPr/>
            </p:nvSpPr>
            <p:spPr>
              <a:xfrm>
                <a:off x="7263011" y="2781399"/>
                <a:ext cx="4029472" cy="3165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Achievements</a:t>
                </a:r>
                <a:endParaRPr lang="en-US" sz="16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E48EE49-533F-95A7-D536-969FCEF218F5}"/>
                </a:ext>
              </a:extLst>
            </p:cNvPr>
            <p:cNvGrpSpPr/>
            <p:nvPr/>
          </p:nvGrpSpPr>
          <p:grpSpPr>
            <a:xfrm>
              <a:off x="2626519" y="3615134"/>
              <a:ext cx="4354711" cy="1198364"/>
              <a:chOff x="6937772" y="2754114"/>
              <a:chExt cx="4354711" cy="1198364"/>
            </a:xfrm>
          </p:grpSpPr>
          <p:pic>
            <p:nvPicPr>
              <p:cNvPr id="39" name="Graphic 38" descr="Steering Wheel with solid fill">
                <a:extLst>
                  <a:ext uri="{FF2B5EF4-FFF2-40B4-BE49-F238E27FC236}">
                    <a16:creationId xmlns:a16="http://schemas.microsoft.com/office/drawing/2014/main" id="{DA46675D-92EF-5CD0-0137-1FD2E6B39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6937772" y="2754114"/>
                <a:ext cx="371078" cy="371078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5EA7AF4-EB45-FC9E-000E-87A18B394DB5}"/>
                  </a:ext>
                </a:extLst>
              </p:cNvPr>
              <p:cNvSpPr txBox="1"/>
              <p:nvPr/>
            </p:nvSpPr>
            <p:spPr>
              <a:xfrm>
                <a:off x="6937772" y="3125192"/>
                <a:ext cx="4029472" cy="8272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Founded many teams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Led orgs in size from 15 to 250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Collaborator and influencer</a:t>
                </a:r>
                <a:endParaRPr lang="en-US" sz="1100" b="0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7C709C-7196-FECF-26C2-491ADF840C7E}"/>
                  </a:ext>
                </a:extLst>
              </p:cNvPr>
              <p:cNvSpPr txBox="1"/>
              <p:nvPr/>
            </p:nvSpPr>
            <p:spPr>
              <a:xfrm>
                <a:off x="7263011" y="2781399"/>
                <a:ext cx="4029472" cy="3165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Leadership</a:t>
                </a:r>
                <a:endParaRPr lang="en-US" sz="16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8D4B64-81CE-4158-7D17-4825209F7064}"/>
                </a:ext>
              </a:extLst>
            </p:cNvPr>
            <p:cNvGrpSpPr/>
            <p:nvPr/>
          </p:nvGrpSpPr>
          <p:grpSpPr>
            <a:xfrm>
              <a:off x="2626519" y="4999632"/>
              <a:ext cx="4354711" cy="1172964"/>
              <a:chOff x="6937772" y="2779514"/>
              <a:chExt cx="4354711" cy="1172964"/>
            </a:xfrm>
          </p:grpSpPr>
          <p:pic>
            <p:nvPicPr>
              <p:cNvPr id="43" name="Graphic 42" descr="Target with solid fill">
                <a:extLst>
                  <a:ext uri="{FF2B5EF4-FFF2-40B4-BE49-F238E27FC236}">
                    <a16:creationId xmlns:a16="http://schemas.microsoft.com/office/drawing/2014/main" id="{159D7526-C714-7F4D-32FC-85B486981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6937772" y="2779514"/>
                <a:ext cx="371078" cy="371078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6CBD4E-E9CA-1B85-A2E4-BD1F80A2CABF}"/>
                  </a:ext>
                </a:extLst>
              </p:cNvPr>
              <p:cNvSpPr txBox="1"/>
              <p:nvPr/>
            </p:nvSpPr>
            <p:spPr>
              <a:xfrm>
                <a:off x="6937772" y="3125192"/>
                <a:ext cx="4029472" cy="8272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Broader influence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Scale analytics and AI programs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Develop new leaders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0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D95AB2D-073F-4EFB-3293-CE5770D76FAD}"/>
                  </a:ext>
                </a:extLst>
              </p:cNvPr>
              <p:cNvSpPr txBox="1"/>
              <p:nvPr/>
            </p:nvSpPr>
            <p:spPr>
              <a:xfrm>
                <a:off x="7263011" y="2781399"/>
                <a:ext cx="4029472" cy="3165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r>
                  <a:rPr lang="en-US" sz="1600" b="1" i="0" u="none" strike="noStrike" baseline="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Career Goals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C578BA9-2708-CAE8-EB72-2ED69D063B49}"/>
                </a:ext>
              </a:extLst>
            </p:cNvPr>
            <p:cNvGrpSpPr/>
            <p:nvPr/>
          </p:nvGrpSpPr>
          <p:grpSpPr>
            <a:xfrm>
              <a:off x="6981230" y="3615134"/>
              <a:ext cx="4354711" cy="1198364"/>
              <a:chOff x="6937772" y="2754114"/>
              <a:chExt cx="4354711" cy="1198364"/>
            </a:xfrm>
          </p:grpSpPr>
          <p:pic>
            <p:nvPicPr>
              <p:cNvPr id="47" name="Graphic 46" descr="Atom with solid fill">
                <a:extLst>
                  <a:ext uri="{FF2B5EF4-FFF2-40B4-BE49-F238E27FC236}">
                    <a16:creationId xmlns:a16="http://schemas.microsoft.com/office/drawing/2014/main" id="{D0A8A654-F1AD-B8B6-E624-0379189A4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6937772" y="2754114"/>
                <a:ext cx="371078" cy="371078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909923-E422-C6D6-FD99-9285286FE0BF}"/>
                  </a:ext>
                </a:extLst>
              </p:cNvPr>
              <p:cNvSpPr txBox="1"/>
              <p:nvPr/>
            </p:nvSpPr>
            <p:spPr>
              <a:xfrm>
                <a:off x="6937772" y="3125192"/>
                <a:ext cx="4029472" cy="8272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Programming, ML, AI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Program / Project Management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Thought leadership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0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75ACBF-2F32-DA65-8070-F5BDEE68517E}"/>
                  </a:ext>
                </a:extLst>
              </p:cNvPr>
              <p:cNvSpPr txBox="1"/>
              <p:nvPr/>
            </p:nvSpPr>
            <p:spPr>
              <a:xfrm>
                <a:off x="7263011" y="2781399"/>
                <a:ext cx="4029472" cy="3165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Skills</a:t>
                </a:r>
                <a:endParaRPr lang="en-US" sz="16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0A3CC51-2864-E2AE-3AFC-834C0480EA6B}"/>
                </a:ext>
              </a:extLst>
            </p:cNvPr>
            <p:cNvGrpSpPr/>
            <p:nvPr/>
          </p:nvGrpSpPr>
          <p:grpSpPr>
            <a:xfrm>
              <a:off x="6981230" y="4999632"/>
              <a:ext cx="4354711" cy="1172964"/>
              <a:chOff x="6937772" y="2779514"/>
              <a:chExt cx="4354711" cy="1172964"/>
            </a:xfrm>
          </p:grpSpPr>
          <p:pic>
            <p:nvPicPr>
              <p:cNvPr id="51" name="Graphic 50" descr="User with solid fill">
                <a:extLst>
                  <a:ext uri="{FF2B5EF4-FFF2-40B4-BE49-F238E27FC236}">
                    <a16:creationId xmlns:a16="http://schemas.microsoft.com/office/drawing/2014/main" id="{24A208BB-3B00-F586-5D11-3A1B6D520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6937772" y="2779514"/>
                <a:ext cx="371078" cy="371078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9F35885-27BA-F372-DB78-11200BC282F4}"/>
                  </a:ext>
                </a:extLst>
              </p:cNvPr>
              <p:cNvSpPr txBox="1"/>
              <p:nvPr/>
            </p:nvSpPr>
            <p:spPr>
              <a:xfrm>
                <a:off x="6937772" y="3125192"/>
                <a:ext cx="4029472" cy="82728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Family &amp; friends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Health &amp; fitness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Learning &amp; creativity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6A2B28-61CB-EA1B-28CB-938DD2334E3F}"/>
                  </a:ext>
                </a:extLst>
              </p:cNvPr>
              <p:cNvSpPr txBox="1"/>
              <p:nvPr/>
            </p:nvSpPr>
            <p:spPr>
              <a:xfrm>
                <a:off x="7263011" y="2781399"/>
                <a:ext cx="4029472" cy="31650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>
                <a:no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Aptos" panose="020B0004020202020204" pitchFamily="34" charset="0"/>
                  </a:rPr>
                  <a:t>Personal Interests</a:t>
                </a:r>
                <a:endParaRPr lang="en-US" sz="16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100" b="1" i="0" u="none" strike="noStrike" baseline="0" dirty="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</p:grpSp>
      </p:grpSp>
      <p:pic>
        <p:nvPicPr>
          <p:cNvPr id="61" name="Picture Placeholder 7" descr="abstract image">
            <a:extLst>
              <a:ext uri="{FF2B5EF4-FFF2-40B4-BE49-F238E27FC236}">
                <a16:creationId xmlns:a16="http://schemas.microsoft.com/office/drawing/2014/main" id="{55A48214-D62A-C027-8309-76F957AEDB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0">
            <a:alphaModFix amt="52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8847" r="8284"/>
          <a:stretch/>
        </p:blipFill>
        <p:spPr>
          <a:xfrm>
            <a:off x="728464" y="2568637"/>
            <a:ext cx="1349772" cy="3493529"/>
          </a:xfrm>
          <a:prstGeom prst="parallelogram">
            <a:avLst>
              <a:gd name="adj" fmla="val 0"/>
            </a:avLst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CB5559B-7EC7-F427-5366-A12F5B11B981}"/>
              </a:ext>
            </a:extLst>
          </p:cNvPr>
          <p:cNvCxnSpPr/>
          <p:nvPr/>
        </p:nvCxnSpPr>
        <p:spPr>
          <a:xfrm>
            <a:off x="2584450" y="787152"/>
            <a:ext cx="0" cy="528369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731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{F6834F3F-90FB-4DF1-9B09-1D1ED36C9793}tf55661986_win32</Template>
  <TotalTime>14854</TotalTime>
  <Words>1958</Words>
  <Application>Microsoft Office PowerPoint</Application>
  <PresentationFormat>Widescreen</PresentationFormat>
  <Paragraphs>353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Wingdings</vt:lpstr>
      <vt:lpstr>Custom</vt:lpstr>
      <vt:lpstr>VISION AND STRATEGY senior director of Analytics, Data Science &amp; Learning Innovation</vt:lpstr>
      <vt:lpstr>PowerPoint Presentation</vt:lpstr>
      <vt:lpstr>AGENDA</vt:lpstr>
      <vt:lpstr>Guiding principles (Adaptable based on learnings in role)</vt:lpstr>
      <vt:lpstr>90-day roadmap (high level) (Adaptable based on learnings in role)</vt:lpstr>
      <vt:lpstr>Team Integration keys  (Adaptable based on learnings in role)</vt:lpstr>
      <vt:lpstr>proposed success metrics  (provisional) (Adaptable based on learnings in role)</vt:lpstr>
      <vt:lpstr>Appendix 1 about me</vt:lpstr>
      <vt:lpstr>ABOUT ME</vt:lpstr>
      <vt:lpstr>PowerPoint Presentation</vt:lpstr>
      <vt:lpstr>Key skills</vt:lpstr>
      <vt:lpstr>SAMPLE OF Achievements</vt:lpstr>
      <vt:lpstr>CASE STUDY: FIBER CUSTOMER CHURN MODEL</vt:lpstr>
      <vt:lpstr>CASE STUDY: GENERATIVE AI INTEGRATION  </vt:lpstr>
      <vt:lpstr>Appendix 2 real world strategy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Lee duncan vp, ai</dc:title>
  <dc:creator>Lee Duncan</dc:creator>
  <cp:lastModifiedBy>Lee Duncan</cp:lastModifiedBy>
  <cp:revision>5</cp:revision>
  <dcterms:created xsi:type="dcterms:W3CDTF">2024-08-02T22:28:34Z</dcterms:created>
  <dcterms:modified xsi:type="dcterms:W3CDTF">2025-05-29T05:07:07Z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